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90" r:id="rId1"/>
  </p:sldMasterIdLst>
  <p:notesMasterIdLst>
    <p:notesMasterId r:id="rId18"/>
  </p:notesMasterIdLst>
  <p:handoutMasterIdLst>
    <p:handoutMasterId r:id="rId19"/>
  </p:handoutMasterIdLst>
  <p:sldIdLst>
    <p:sldId id="288" r:id="rId2"/>
    <p:sldId id="981" r:id="rId3"/>
    <p:sldId id="271" r:id="rId4"/>
    <p:sldId id="272" r:id="rId5"/>
    <p:sldId id="282" r:id="rId6"/>
    <p:sldId id="296" r:id="rId7"/>
    <p:sldId id="283" r:id="rId8"/>
    <p:sldId id="287" r:id="rId9"/>
    <p:sldId id="279" r:id="rId10"/>
    <p:sldId id="298" r:id="rId11"/>
    <p:sldId id="280" r:id="rId12"/>
    <p:sldId id="978" r:id="rId13"/>
    <p:sldId id="979" r:id="rId14"/>
    <p:sldId id="980" r:id="rId15"/>
    <p:sldId id="982" r:id="rId16"/>
    <p:sldId id="294" r:id="rId17"/>
  </p:sldIdLst>
  <p:sldSz cx="18288000" cy="10287000"/>
  <p:notesSz cx="6858000" cy="9144000"/>
  <p:embeddedFontLst>
    <p:embeddedFont>
      <p:font typeface="HK Grotesk Medium" panose="020B0604020202020204" charset="0"/>
      <p:regular r:id="rId20"/>
    </p:embeddedFont>
    <p:embeddedFont>
      <p:font typeface="Trebuchet MS" panose="020B0603020202020204" pitchFamily="34" charset="0"/>
      <p:regular r:id="rId21"/>
      <p:bold r:id="rId22"/>
      <p:italic r:id="rId23"/>
      <p:boldItalic r:id="rId24"/>
    </p:embeddedFont>
    <p:embeddedFont>
      <p:font typeface="Wingdings 3" panose="05040102010807070707" pitchFamily="18" charset="2"/>
      <p:regular r:id="rId2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32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8D8F95-5209-412A-B53E-83CE4A0E609A}" v="240" dt="2024-04-24T21:33:05.6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9" d="100"/>
          <a:sy n="69" d="100"/>
        </p:scale>
        <p:origin x="108" y="1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87" d="100"/>
          <a:sy n="87" d="100"/>
        </p:scale>
        <p:origin x="2868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223B1C72-DC9F-A603-378B-10733C9362D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C21E55E-A66C-B54E-2684-C22EBA66CFB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DC0610-618B-4406-902C-65C5B358D8B3}" type="datetimeFigureOut">
              <a:rPr lang="es-MX" smtClean="0"/>
              <a:t>24/04/2024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BAA67EE-0E38-4E78-E2F1-7497B7B4D7D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E68D86A-54F9-A81C-490D-BD2A68BA5CD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C521E5-AEF4-4B53-A915-9B7269DD6CB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682109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0CF9D0-C23B-4C8B-A35B-A901E5EB9C53}" type="datetimeFigureOut">
              <a:rPr lang="es-MX" smtClean="0"/>
              <a:t>24/04/2024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6270E0-5925-41E8-95F5-70FB2194640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06935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70E0-5925-41E8-95F5-70FB21946403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97364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0601" y="3606801"/>
            <a:ext cx="11650404" cy="2469453"/>
          </a:xfrm>
        </p:spPr>
        <p:txBody>
          <a:bodyPr anchor="b">
            <a:noAutofit/>
          </a:bodyPr>
          <a:lstStyle>
            <a:lvl1pPr algn="r">
              <a:defRPr sz="81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0601" y="6076250"/>
            <a:ext cx="11650404" cy="164534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003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914400"/>
            <a:ext cx="12895002" cy="51054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05600"/>
            <a:ext cx="12895002" cy="2356443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626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1" y="914400"/>
            <a:ext cx="12141201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049209" y="5448300"/>
            <a:ext cx="10836786" cy="5715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05600"/>
            <a:ext cx="12895002" cy="2356443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812805" y="1185567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339517" y="4329834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270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14943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2897982"/>
            <a:ext cx="12895002" cy="3893190"/>
          </a:xfrm>
        </p:spPr>
        <p:txBody>
          <a:bodyPr anchor="b">
            <a:normAutofit/>
          </a:bodyPr>
          <a:lstStyle>
            <a:lvl1pPr algn="l">
              <a:defRPr sz="66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3116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1" y="914400"/>
            <a:ext cx="12141201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15999" y="6019800"/>
            <a:ext cx="12895004" cy="77137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812805" y="1185567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3339517" y="4329834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412616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9" y="914400"/>
            <a:ext cx="12882305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15999" y="6019800"/>
            <a:ext cx="12895004" cy="77137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accent1"/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5622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4282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951510" y="914399"/>
            <a:ext cx="1957115" cy="7877177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3" y="914400"/>
            <a:ext cx="10590225" cy="7877175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297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407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4051301"/>
            <a:ext cx="12895002" cy="2739872"/>
          </a:xfrm>
        </p:spPr>
        <p:txBody>
          <a:bodyPr anchor="b"/>
          <a:lstStyle>
            <a:lvl1pPr algn="l">
              <a:defRPr sz="6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1290600"/>
          </a:xfrm>
        </p:spPr>
        <p:txBody>
          <a:bodyPr anchor="t"/>
          <a:lstStyle>
            <a:lvl1pPr marL="0" indent="0" algn="l">
              <a:buNone/>
              <a:defRPr sz="3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47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2" y="3240884"/>
            <a:ext cx="6276053" cy="582115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34955" y="3240884"/>
            <a:ext cx="6276051" cy="58211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22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3618" y="3241475"/>
            <a:ext cx="6278435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3618" y="4105868"/>
            <a:ext cx="6278435" cy="4956176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32575" y="3241475"/>
            <a:ext cx="6278427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32577" y="4105868"/>
            <a:ext cx="6278426" cy="4956176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507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1" y="914400"/>
            <a:ext cx="12895002" cy="19812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122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3285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1" y="2247906"/>
            <a:ext cx="5781792" cy="1917699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0692" y="772387"/>
            <a:ext cx="6770312" cy="8289656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1" y="4165604"/>
            <a:ext cx="5781792" cy="3876674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  <a:lvl2pPr marL="685595" indent="0">
              <a:buNone/>
              <a:defRPr sz="2100"/>
            </a:lvl2pPr>
            <a:lvl3pPr marL="1371189" indent="0">
              <a:buNone/>
              <a:defRPr sz="1800"/>
            </a:lvl3pPr>
            <a:lvl4pPr marL="2056784" indent="0">
              <a:buNone/>
              <a:defRPr sz="1500"/>
            </a:lvl4pPr>
            <a:lvl5pPr marL="2742377" indent="0">
              <a:buNone/>
              <a:defRPr sz="1500"/>
            </a:lvl5pPr>
            <a:lvl6pPr marL="3427971" indent="0">
              <a:buNone/>
              <a:defRPr sz="1500"/>
            </a:lvl6pPr>
            <a:lvl7pPr marL="4113566" indent="0">
              <a:buNone/>
              <a:defRPr sz="1500"/>
            </a:lvl7pPr>
            <a:lvl8pPr marL="4799160" indent="0">
              <a:buNone/>
              <a:defRPr sz="1500"/>
            </a:lvl8pPr>
            <a:lvl9pPr marL="5484755" indent="0">
              <a:buNone/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499626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2" y="7200900"/>
            <a:ext cx="12895001" cy="85010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16001" y="914400"/>
            <a:ext cx="12895002" cy="576857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2" y="8051007"/>
            <a:ext cx="12895001" cy="101103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48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1" y="914400"/>
            <a:ext cx="12895002" cy="1981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1" y="3240884"/>
            <a:ext cx="12895002" cy="5821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807700" y="9062044"/>
            <a:ext cx="136790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6001" y="9062044"/>
            <a:ext cx="9446418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885995" y="9062044"/>
            <a:ext cx="102500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776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  <p:sldLayoutId id="2147483805" r:id="rId15"/>
    <p:sldLayoutId id="2147483806" r:id="rId16"/>
  </p:sldLayoutIdLst>
  <p:txStyles>
    <p:titleStyle>
      <a:lvl1pPr algn="l" defTabSz="685800" rtl="0" eaLnBrk="1" latinLnBrk="0" hangingPunct="1">
        <a:spcBef>
          <a:spcPct val="0"/>
        </a:spcBef>
        <a:buNone/>
        <a:defRPr sz="54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514350" indent="-51435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114425" indent="-428625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714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2400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30861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7719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44577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5143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5829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.png"/><Relationship Id="rId3" Type="http://schemas.microsoft.com/office/2007/relationships/media" Target="../media/media3.wav"/><Relationship Id="rId7" Type="http://schemas.openxmlformats.org/officeDocument/2006/relationships/image" Target="../media/image7.png"/><Relationship Id="rId12" Type="http://schemas.openxmlformats.org/officeDocument/2006/relationships/image" Target="../media/image2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9.png"/><Relationship Id="rId4" Type="http://schemas.openxmlformats.org/officeDocument/2006/relationships/audio" Target="../media/media3.wav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.png"/><Relationship Id="rId7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10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12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12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10" Type="http://schemas.openxmlformats.org/officeDocument/2006/relationships/image" Target="../media/image19.png"/><Relationship Id="rId4" Type="http://schemas.openxmlformats.org/officeDocument/2006/relationships/image" Target="../media/image5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Imagen 75" descr="Logotipo&#10;&#10;Descripción generada automáticamente">
            <a:extLst>
              <a:ext uri="{FF2B5EF4-FFF2-40B4-BE49-F238E27FC236}">
                <a16:creationId xmlns:a16="http://schemas.microsoft.com/office/drawing/2014/main" id="{3E42EB28-4A93-8DE8-9864-384915A345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5060233"/>
            <a:ext cx="7293126" cy="2352034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6F47750C-F5EF-E812-A805-D905792359AA}"/>
              </a:ext>
            </a:extLst>
          </p:cNvPr>
          <p:cNvSpPr/>
          <p:nvPr/>
        </p:nvSpPr>
        <p:spPr>
          <a:xfrm>
            <a:off x="2939389" y="1455438"/>
            <a:ext cx="961833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6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Plataforma de Emergencias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9FE1299-6781-0DFA-24AB-F61151696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4863" y="2471101"/>
            <a:ext cx="4800600" cy="8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0723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9DABD4A-2A45-25CB-A930-95B37A49B7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1574" y="4451116"/>
            <a:ext cx="2344050" cy="475855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61F44DF-168D-15C2-82E6-6F5BBEAAC6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82850" y="9420225"/>
            <a:ext cx="3105150" cy="85725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 l="18070" t="18421" r="17418" b="19701"/>
          <a:stretch>
            <a:fillRect/>
          </a:stretch>
        </p:blipFill>
        <p:spPr>
          <a:xfrm>
            <a:off x="16325502" y="391591"/>
            <a:ext cx="1458355" cy="1274217"/>
          </a:xfrm>
          <a:prstGeom prst="rect">
            <a:avLst/>
          </a:prstGeom>
        </p:spPr>
      </p:pic>
      <p:sp>
        <p:nvSpPr>
          <p:cNvPr id="17" name="TextBox 13">
            <a:extLst>
              <a:ext uri="{FF2B5EF4-FFF2-40B4-BE49-F238E27FC236}">
                <a16:creationId xmlns:a16="http://schemas.microsoft.com/office/drawing/2014/main" id="{99D5FF19-A824-A0F1-CB7F-AC6D10313FE3}"/>
              </a:ext>
            </a:extLst>
          </p:cNvPr>
          <p:cNvSpPr txBox="1"/>
          <p:nvPr/>
        </p:nvSpPr>
        <p:spPr>
          <a:xfrm>
            <a:off x="762000" y="728131"/>
            <a:ext cx="12867946" cy="9904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920"/>
              </a:lnSpc>
            </a:pPr>
            <a:r>
              <a:rPr lang="en-US" sz="6000" dirty="0" err="1">
                <a:solidFill>
                  <a:srgbClr val="292828"/>
                </a:solidFill>
                <a:latin typeface="HK Grotesk Medium"/>
              </a:rPr>
              <a:t>Llamadas</a:t>
            </a:r>
            <a:r>
              <a:rPr lang="en-US" sz="6000" dirty="0">
                <a:solidFill>
                  <a:srgbClr val="292828"/>
                </a:solidFill>
                <a:latin typeface="HK Grotesk Medium"/>
              </a:rPr>
              <a:t> </a:t>
            </a:r>
            <a:r>
              <a:rPr lang="en-US" sz="6000" dirty="0" err="1">
                <a:solidFill>
                  <a:srgbClr val="292828"/>
                </a:solidFill>
                <a:latin typeface="HK Grotesk Medium"/>
              </a:rPr>
              <a:t>pregrabadas</a:t>
            </a:r>
            <a:r>
              <a:rPr lang="en-US" sz="6000" dirty="0">
                <a:solidFill>
                  <a:srgbClr val="292828"/>
                </a:solidFill>
                <a:latin typeface="HK Grotesk Medium"/>
              </a:rPr>
              <a:t> a </a:t>
            </a:r>
            <a:r>
              <a:rPr lang="en-US" sz="6000" dirty="0" err="1">
                <a:solidFill>
                  <a:srgbClr val="292828"/>
                </a:solidFill>
                <a:latin typeface="HK Grotesk Medium"/>
              </a:rPr>
              <a:t>contactos</a:t>
            </a:r>
            <a:endParaRPr lang="en-US" sz="6000" dirty="0">
              <a:solidFill>
                <a:srgbClr val="292828"/>
              </a:solidFill>
              <a:latin typeface="HK Grotesk Medium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033CCA4-E838-99C9-5512-92A75D92A6BC}"/>
              </a:ext>
            </a:extLst>
          </p:cNvPr>
          <p:cNvSpPr txBox="1"/>
          <p:nvPr/>
        </p:nvSpPr>
        <p:spPr>
          <a:xfrm>
            <a:off x="1023951" y="2859589"/>
            <a:ext cx="69333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000" dirty="0"/>
              <a:t>En paralelo, el sistema también envía llamadas telefónicas</a:t>
            </a:r>
          </a:p>
          <a:p>
            <a:r>
              <a:rPr lang="es-CL" sz="2000" dirty="0"/>
              <a:t>a los contactos preestablecidos, al móvil de seguridad más</a:t>
            </a:r>
          </a:p>
          <a:p>
            <a:r>
              <a:rPr lang="es-CL" sz="2000" dirty="0"/>
              <a:t>cercano y a otros destinos a definir por diseño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28C828D-F9B7-587F-7C78-ABC8FAE46CAC}"/>
              </a:ext>
            </a:extLst>
          </p:cNvPr>
          <p:cNvSpPr txBox="1"/>
          <p:nvPr/>
        </p:nvSpPr>
        <p:spPr>
          <a:xfrm>
            <a:off x="3652805" y="6029082"/>
            <a:ext cx="6896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/>
              <a:t>El llamado lleva un audio descriptivo y un aviso a abrir el mensaje con la ubicación donde se encuentra la víctima. 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CEF3E973-C3E4-B278-D184-6BE1144A8A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41490" y="5979298"/>
            <a:ext cx="1322354" cy="1564248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808B6681-27C9-214F-1B61-C1E7FE51C20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83280" y="2245205"/>
            <a:ext cx="3479006" cy="5577239"/>
          </a:xfrm>
          <a:prstGeom prst="rect">
            <a:avLst/>
          </a:prstGeom>
        </p:spPr>
      </p:pic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FD948AE8-CF1E-13A7-4024-FD4135559DE2}"/>
              </a:ext>
            </a:extLst>
          </p:cNvPr>
          <p:cNvCxnSpPr>
            <a:cxnSpLocks/>
          </p:cNvCxnSpPr>
          <p:nvPr/>
        </p:nvCxnSpPr>
        <p:spPr>
          <a:xfrm>
            <a:off x="9448800" y="2476500"/>
            <a:ext cx="1569278" cy="1447800"/>
          </a:xfrm>
          <a:prstGeom prst="straightConnector1">
            <a:avLst/>
          </a:prstGeom>
          <a:ln w="47625">
            <a:solidFill>
              <a:schemeClr val="tx1"/>
            </a:solidFill>
            <a:prstDash val="lgDash"/>
            <a:headEnd w="lg" len="lg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agen 29">
            <a:extLst>
              <a:ext uri="{FF2B5EF4-FFF2-40B4-BE49-F238E27FC236}">
                <a16:creationId xmlns:a16="http://schemas.microsoft.com/office/drawing/2014/main" id="{5D546FB7-EDF3-16F8-51C8-5DFE233B57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06988" y="1863820"/>
            <a:ext cx="3105150" cy="857250"/>
          </a:xfrm>
          <a:prstGeom prst="rect">
            <a:avLst/>
          </a:prstGeom>
        </p:spPr>
      </p:pic>
      <p:cxnSp>
        <p:nvCxnSpPr>
          <p:cNvPr id="32" name="Conector recto de flecha 31">
            <a:extLst>
              <a:ext uri="{FF2B5EF4-FFF2-40B4-BE49-F238E27FC236}">
                <a16:creationId xmlns:a16="http://schemas.microsoft.com/office/drawing/2014/main" id="{0395FB7A-CCC4-53A5-06D7-1895C9E243AF}"/>
              </a:ext>
            </a:extLst>
          </p:cNvPr>
          <p:cNvCxnSpPr>
            <a:cxnSpLocks/>
          </p:cNvCxnSpPr>
          <p:nvPr/>
        </p:nvCxnSpPr>
        <p:spPr>
          <a:xfrm flipV="1">
            <a:off x="3398207" y="2721070"/>
            <a:ext cx="3993193" cy="3048786"/>
          </a:xfrm>
          <a:prstGeom prst="straightConnector1">
            <a:avLst/>
          </a:prstGeom>
          <a:ln w="47625">
            <a:solidFill>
              <a:schemeClr val="tx1"/>
            </a:solidFill>
            <a:prstDash val="lgDash"/>
            <a:headEnd w="lg" len="lg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24C065BA-3691-D7DF-A636-0664EC397E1F}"/>
              </a:ext>
            </a:extLst>
          </p:cNvPr>
          <p:cNvSpPr txBox="1"/>
          <p:nvPr/>
        </p:nvSpPr>
        <p:spPr>
          <a:xfrm>
            <a:off x="11549139" y="2859589"/>
            <a:ext cx="23192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dirty="0" err="1"/>
              <a:t>Protegeme</a:t>
            </a:r>
            <a:endParaRPr lang="es-CL" sz="2400" dirty="0"/>
          </a:p>
          <a:p>
            <a:pPr algn="ctr"/>
            <a:r>
              <a:rPr lang="es-CL" dirty="0"/>
              <a:t>983457203</a:t>
            </a:r>
            <a:endParaRPr lang="es-MX" dirty="0"/>
          </a:p>
        </p:txBody>
      </p:sp>
      <p:pic>
        <p:nvPicPr>
          <p:cNvPr id="11" name="ring-ring-6126 (mp3cut.net)">
            <a:hlinkClick r:id="" action="ppaction://media"/>
            <a:extLst>
              <a:ext uri="{FF2B5EF4-FFF2-40B4-BE49-F238E27FC236}">
                <a16:creationId xmlns:a16="http://schemas.microsoft.com/office/drawing/2014/main" id="{DC2C766C-EBA2-C1C5-AA6B-F58550FF5F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172200" y="8585998"/>
            <a:ext cx="609600" cy="60960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FA55FE0C-AC6E-6802-5B2B-7679621A972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4761" y="9420225"/>
            <a:ext cx="4800600" cy="866775"/>
          </a:xfrm>
          <a:prstGeom prst="rect">
            <a:avLst/>
          </a:prstGeom>
        </p:spPr>
      </p:pic>
      <p:pic>
        <p:nvPicPr>
          <p:cNvPr id="21" name="Multimedia2 (mp3cut.net)">
            <a:hlinkClick r:id="" action="ppaction://media"/>
            <a:extLst>
              <a:ext uri="{FF2B5EF4-FFF2-40B4-BE49-F238E27FC236}">
                <a16:creationId xmlns:a16="http://schemas.microsoft.com/office/drawing/2014/main" id="{C8CFA481-782F-C37F-C389-04799269702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254763" y="85859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01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65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152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072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888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100000" showWhenStopped="0">
                <p:cTn id="41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3" grpId="0"/>
      <p:bldP spid="15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0A12EB0-C9DA-9FE9-E092-7AB2C1E84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951" y="4006199"/>
            <a:ext cx="2601052" cy="528027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61F44DF-168D-15C2-82E6-6F5BBEAAC6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2850" y="9429750"/>
            <a:ext cx="3105150" cy="85725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/>
          <a:srcRect l="18070" t="18421" r="17418" b="19701"/>
          <a:stretch>
            <a:fillRect/>
          </a:stretch>
        </p:blipFill>
        <p:spPr>
          <a:xfrm>
            <a:off x="16325502" y="391591"/>
            <a:ext cx="1458355" cy="1274217"/>
          </a:xfrm>
          <a:prstGeom prst="rect">
            <a:avLst/>
          </a:prstGeom>
        </p:spPr>
      </p:pic>
      <p:sp>
        <p:nvSpPr>
          <p:cNvPr id="17" name="TextBox 13">
            <a:extLst>
              <a:ext uri="{FF2B5EF4-FFF2-40B4-BE49-F238E27FC236}">
                <a16:creationId xmlns:a16="http://schemas.microsoft.com/office/drawing/2014/main" id="{99D5FF19-A824-A0F1-CB7F-AC6D10313FE3}"/>
              </a:ext>
            </a:extLst>
          </p:cNvPr>
          <p:cNvSpPr txBox="1"/>
          <p:nvPr/>
        </p:nvSpPr>
        <p:spPr>
          <a:xfrm>
            <a:off x="762000" y="728131"/>
            <a:ext cx="12867946" cy="9904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920"/>
              </a:lnSpc>
            </a:pPr>
            <a:r>
              <a:rPr lang="en-US" sz="6000" dirty="0" err="1">
                <a:solidFill>
                  <a:srgbClr val="292828"/>
                </a:solidFill>
                <a:latin typeface="HK Grotesk Medium"/>
              </a:rPr>
              <a:t>Mensajería</a:t>
            </a:r>
            <a:r>
              <a:rPr lang="en-US" sz="6000" dirty="0">
                <a:solidFill>
                  <a:srgbClr val="292828"/>
                </a:solidFill>
                <a:latin typeface="HK Grotesk Medium"/>
              </a:rPr>
              <a:t> </a:t>
            </a:r>
            <a:r>
              <a:rPr lang="en-US" sz="6000" dirty="0" err="1">
                <a:solidFill>
                  <a:srgbClr val="292828"/>
                </a:solidFill>
                <a:latin typeface="HK Grotesk Medium"/>
              </a:rPr>
              <a:t>instantánea</a:t>
            </a:r>
            <a:r>
              <a:rPr lang="en-US" sz="6000" dirty="0">
                <a:solidFill>
                  <a:srgbClr val="292828"/>
                </a:solidFill>
                <a:latin typeface="HK Grotesk Medium"/>
              </a:rPr>
              <a:t> a </a:t>
            </a:r>
            <a:r>
              <a:rPr lang="en-US" sz="6000" dirty="0" err="1">
                <a:solidFill>
                  <a:srgbClr val="292828"/>
                </a:solidFill>
                <a:latin typeface="HK Grotesk Medium"/>
              </a:rPr>
              <a:t>contactos</a:t>
            </a:r>
            <a:endParaRPr lang="en-US" sz="6000" dirty="0">
              <a:solidFill>
                <a:srgbClr val="292828"/>
              </a:solidFill>
              <a:latin typeface="HK Grotesk Medium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033CCA4-E838-99C9-5512-92A75D92A6BC}"/>
              </a:ext>
            </a:extLst>
          </p:cNvPr>
          <p:cNvSpPr txBox="1"/>
          <p:nvPr/>
        </p:nvSpPr>
        <p:spPr>
          <a:xfrm>
            <a:off x="1023951" y="2859589"/>
            <a:ext cx="69333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000" dirty="0"/>
              <a:t>Sincronizadamente el sistema envía mensajes SMS </a:t>
            </a:r>
          </a:p>
          <a:p>
            <a:r>
              <a:rPr lang="es-CL" sz="2000" dirty="0"/>
              <a:t>a los contactos preestablecidos, al móvil de seguridad más</a:t>
            </a:r>
          </a:p>
          <a:p>
            <a:r>
              <a:rPr lang="es-CL" sz="2000" dirty="0"/>
              <a:t>cercano y a otros destinos a definir por diseño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28C828D-F9B7-587F-7C78-ABC8FAE46CAC}"/>
              </a:ext>
            </a:extLst>
          </p:cNvPr>
          <p:cNvSpPr txBox="1"/>
          <p:nvPr/>
        </p:nvSpPr>
        <p:spPr>
          <a:xfrm>
            <a:off x="3652805" y="6029082"/>
            <a:ext cx="6896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/>
              <a:t>El mensaje SMS lleva un texto descriptivo y un link a un mapa donde </a:t>
            </a:r>
            <a:r>
              <a:rPr lang="es-CL" sz="2000"/>
              <a:t>se encuentra la </a:t>
            </a:r>
            <a:r>
              <a:rPr lang="es-CL" sz="2000" dirty="0"/>
              <a:t>víctima. 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CEF3E973-C3E4-B278-D184-6BE1144A8A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1490" y="5979298"/>
            <a:ext cx="1322354" cy="1564248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808B6681-27C9-214F-1B61-C1E7FE51C2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96603" y="2245205"/>
            <a:ext cx="3738592" cy="5709613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496DEEE2-D47C-8FED-BF5A-46044BE857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77813" y="3829619"/>
            <a:ext cx="2959535" cy="1204206"/>
          </a:xfrm>
          <a:prstGeom prst="rect">
            <a:avLst/>
          </a:prstGeom>
        </p:spPr>
      </p:pic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FD948AE8-CF1E-13A7-4024-FD4135559DE2}"/>
              </a:ext>
            </a:extLst>
          </p:cNvPr>
          <p:cNvCxnSpPr>
            <a:cxnSpLocks/>
          </p:cNvCxnSpPr>
          <p:nvPr/>
        </p:nvCxnSpPr>
        <p:spPr>
          <a:xfrm>
            <a:off x="9448800" y="2476500"/>
            <a:ext cx="1569278" cy="1447800"/>
          </a:xfrm>
          <a:prstGeom prst="straightConnector1">
            <a:avLst/>
          </a:prstGeom>
          <a:ln w="47625">
            <a:solidFill>
              <a:schemeClr val="tx1"/>
            </a:solidFill>
            <a:prstDash val="lgDash"/>
            <a:headEnd w="lg" len="lg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agen 29">
            <a:extLst>
              <a:ext uri="{FF2B5EF4-FFF2-40B4-BE49-F238E27FC236}">
                <a16:creationId xmlns:a16="http://schemas.microsoft.com/office/drawing/2014/main" id="{5D546FB7-EDF3-16F8-51C8-5DFE233B57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6988" y="1863820"/>
            <a:ext cx="3105150" cy="857250"/>
          </a:xfrm>
          <a:prstGeom prst="rect">
            <a:avLst/>
          </a:prstGeom>
        </p:spPr>
      </p:pic>
      <p:cxnSp>
        <p:nvCxnSpPr>
          <p:cNvPr id="32" name="Conector recto de flecha 31">
            <a:extLst>
              <a:ext uri="{FF2B5EF4-FFF2-40B4-BE49-F238E27FC236}">
                <a16:creationId xmlns:a16="http://schemas.microsoft.com/office/drawing/2014/main" id="{0395FB7A-CCC4-53A5-06D7-1895C9E243AF}"/>
              </a:ext>
            </a:extLst>
          </p:cNvPr>
          <p:cNvCxnSpPr>
            <a:cxnSpLocks/>
          </p:cNvCxnSpPr>
          <p:nvPr/>
        </p:nvCxnSpPr>
        <p:spPr>
          <a:xfrm flipV="1">
            <a:off x="3398207" y="2721070"/>
            <a:ext cx="3993193" cy="3048786"/>
          </a:xfrm>
          <a:prstGeom prst="straightConnector1">
            <a:avLst/>
          </a:prstGeom>
          <a:ln w="47625">
            <a:solidFill>
              <a:schemeClr val="tx1"/>
            </a:solidFill>
            <a:prstDash val="lgDash"/>
            <a:headEnd w="lg" len="lg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Imagen 35">
            <a:extLst>
              <a:ext uri="{FF2B5EF4-FFF2-40B4-BE49-F238E27FC236}">
                <a16:creationId xmlns:a16="http://schemas.microsoft.com/office/drawing/2014/main" id="{13C3E2FE-D287-918B-239D-A5347912D2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44400" y="4233359"/>
            <a:ext cx="606879" cy="70802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27684D3-4A58-78C8-BBE4-6B44942276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25200" y="2859588"/>
            <a:ext cx="3276600" cy="509522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163B859-1C14-C92F-B032-5007388591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4761" y="9420225"/>
            <a:ext cx="4800600" cy="8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6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4FD5F31-DD6B-3630-194D-279E59825687}"/>
              </a:ext>
            </a:extLst>
          </p:cNvPr>
          <p:cNvSpPr txBox="1"/>
          <p:nvPr/>
        </p:nvSpPr>
        <p:spPr>
          <a:xfrm>
            <a:off x="609600" y="1104900"/>
            <a:ext cx="1104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5400" dirty="0">
                <a:solidFill>
                  <a:srgbClr val="292828"/>
                </a:solidFill>
                <a:latin typeface="HK Grotesk Medium"/>
              </a:rPr>
              <a:t>Cómo Opera la aplicación móvil:</a:t>
            </a:r>
            <a:endParaRPr lang="es-MX" sz="5400" dirty="0">
              <a:solidFill>
                <a:srgbClr val="292828"/>
              </a:solidFill>
              <a:latin typeface="HK Grotesk Medium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CC182C7-A0FB-8F55-755C-5D982B05A2D8}"/>
              </a:ext>
            </a:extLst>
          </p:cNvPr>
          <p:cNvSpPr txBox="1"/>
          <p:nvPr/>
        </p:nvSpPr>
        <p:spPr>
          <a:xfrm>
            <a:off x="1295400" y="3162300"/>
            <a:ext cx="118110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/>
              <a:t>1. 	La organización determina la lista de usuarios que tendrán acceso al sistema de 	emergencias</a:t>
            </a:r>
          </a:p>
          <a:p>
            <a:endParaRPr lang="es-CL" sz="2400" dirty="0"/>
          </a:p>
          <a:p>
            <a:endParaRPr lang="es-CL" sz="2400" dirty="0"/>
          </a:p>
          <a:p>
            <a:r>
              <a:rPr lang="es-CL" sz="2400" dirty="0"/>
              <a:t>2. 	Se registran los datos de cada usuario que se necesitarán para apoyarles en caso 	de emergencias:</a:t>
            </a:r>
          </a:p>
          <a:p>
            <a:r>
              <a:rPr lang="es-CL" sz="2400" dirty="0"/>
              <a:t>		a. Número Telefónico</a:t>
            </a:r>
          </a:p>
          <a:p>
            <a:r>
              <a:rPr lang="es-CL" sz="2400" dirty="0"/>
              <a:t>		b. Correo Electrónico</a:t>
            </a:r>
          </a:p>
          <a:p>
            <a:r>
              <a:rPr lang="es-CL" sz="2400" dirty="0"/>
              <a:t>		c. Otros (Datos de salud, sexo, edad, dirección, </a:t>
            </a:r>
            <a:r>
              <a:rPr lang="es-CL" sz="2400" dirty="0" err="1"/>
              <a:t>etc</a:t>
            </a:r>
            <a:r>
              <a:rPr lang="es-CL" sz="2400" dirty="0"/>
              <a:t>)</a:t>
            </a:r>
          </a:p>
          <a:p>
            <a:endParaRPr lang="es-CL" sz="2400" dirty="0"/>
          </a:p>
          <a:p>
            <a:endParaRPr lang="es-CL" sz="2400" dirty="0"/>
          </a:p>
          <a:p>
            <a:r>
              <a:rPr lang="es-CL" sz="2400" dirty="0"/>
              <a:t>3. 	La organización envía automáticamente un correo electrónico a cada uno de los 	usuarios previamente definidos con las credenciales para activar el servicio.</a:t>
            </a:r>
          </a:p>
          <a:p>
            <a:endParaRPr lang="es-CL" sz="2400" dirty="0"/>
          </a:p>
          <a:p>
            <a:r>
              <a:rPr lang="es-CL" sz="2400" dirty="0"/>
              <a:t>	</a:t>
            </a:r>
          </a:p>
          <a:p>
            <a:endParaRPr lang="es-CL" sz="2400" dirty="0"/>
          </a:p>
          <a:p>
            <a:endParaRPr lang="es-CL" dirty="0"/>
          </a:p>
          <a:p>
            <a:r>
              <a:rPr lang="es-CL" dirty="0"/>
              <a:t>	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296217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858970B5-7D65-907E-E798-96EB17454364}"/>
              </a:ext>
            </a:extLst>
          </p:cNvPr>
          <p:cNvSpPr txBox="1"/>
          <p:nvPr/>
        </p:nvSpPr>
        <p:spPr>
          <a:xfrm>
            <a:off x="1676400" y="2781300"/>
            <a:ext cx="12496800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2400" dirty="0"/>
              <a:t>4. 	El usuario baja de Google Play o Apple Store la aplicación “</a:t>
            </a:r>
            <a:r>
              <a:rPr lang="es-CL" sz="2400" dirty="0" err="1"/>
              <a:t>Protegeme</a:t>
            </a:r>
            <a:r>
              <a:rPr lang="es-CL" sz="2400" dirty="0"/>
              <a:t>” a su 	smartphone y la carga.</a:t>
            </a:r>
          </a:p>
          <a:p>
            <a:endParaRPr lang="es-CL" sz="2400" dirty="0"/>
          </a:p>
          <a:p>
            <a:endParaRPr lang="es-CL" sz="2400" dirty="0"/>
          </a:p>
          <a:p>
            <a:r>
              <a:rPr lang="es-CL" sz="2400" dirty="0"/>
              <a:t>5. 	La aplicación solicitará las credenciales del usuario previamente recibidas en su 	correo desde la organización.</a:t>
            </a:r>
          </a:p>
          <a:p>
            <a:endParaRPr lang="es-CL" sz="2400" dirty="0"/>
          </a:p>
          <a:p>
            <a:endParaRPr lang="es-CL" sz="2400" dirty="0"/>
          </a:p>
          <a:p>
            <a:r>
              <a:rPr lang="es-CL" sz="2400" dirty="0"/>
              <a:t>6. 	Una vez activada, el usuario podrá agregar en la aplicación los contactos de 	emergencia que quiere notificar a través del número de sus celulares, indicando el 	medio de comunicación: llamadas pregrabadas, mensajes de texto o ambas.</a:t>
            </a:r>
          </a:p>
          <a:p>
            <a:endParaRPr lang="es-CL" sz="2400" dirty="0"/>
          </a:p>
          <a:p>
            <a:endParaRPr lang="es-CL" sz="2400" dirty="0"/>
          </a:p>
          <a:p>
            <a:r>
              <a:rPr lang="es-CL" sz="2400" dirty="0"/>
              <a:t>7. 	Listo para usar. </a:t>
            </a:r>
          </a:p>
          <a:p>
            <a:endParaRPr lang="es-CL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B68AB01-7BDB-C637-2E78-769C51E645D0}"/>
              </a:ext>
            </a:extLst>
          </p:cNvPr>
          <p:cNvSpPr txBox="1"/>
          <p:nvPr/>
        </p:nvSpPr>
        <p:spPr>
          <a:xfrm>
            <a:off x="609600" y="1104900"/>
            <a:ext cx="1104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5400" dirty="0">
                <a:solidFill>
                  <a:srgbClr val="292828"/>
                </a:solidFill>
                <a:latin typeface="HK Grotesk Medium"/>
              </a:rPr>
              <a:t>Cómo Opera la aplicación móvil:</a:t>
            </a:r>
            <a:endParaRPr lang="es-MX" sz="5400" dirty="0">
              <a:solidFill>
                <a:srgbClr val="292828"/>
              </a:solidFill>
              <a:latin typeface="HK Grotesk Medium"/>
            </a:endParaRPr>
          </a:p>
        </p:txBody>
      </p:sp>
    </p:spTree>
    <p:extLst>
      <p:ext uri="{BB962C8B-B14F-4D97-AF65-F5344CB8AC3E}">
        <p14:creationId xmlns:p14="http://schemas.microsoft.com/office/powerpoint/2010/main" val="2855092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B8C94132-42EE-4805-8275-C6DBC304759D" descr="IMG_0094.jpg">
            <a:extLst>
              <a:ext uri="{FF2B5EF4-FFF2-40B4-BE49-F238E27FC236}">
                <a16:creationId xmlns:a16="http://schemas.microsoft.com/office/drawing/2014/main" id="{74CADBFE-071E-AC1B-AC94-631F04540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224658"/>
            <a:ext cx="4343400" cy="8866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17C7288-DD43-404A-BEBA-1FF525AFC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0" y="1224658"/>
            <a:ext cx="4700917" cy="886658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161A2E0-80B7-592A-D453-DA50351FAD67}"/>
              </a:ext>
            </a:extLst>
          </p:cNvPr>
          <p:cNvSpPr txBox="1"/>
          <p:nvPr/>
        </p:nvSpPr>
        <p:spPr>
          <a:xfrm>
            <a:off x="609600" y="325573"/>
            <a:ext cx="1104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5400" dirty="0">
                <a:solidFill>
                  <a:srgbClr val="292828"/>
                </a:solidFill>
                <a:latin typeface="HK Grotesk Medium"/>
              </a:rPr>
              <a:t>Pantallas de la aplicación</a:t>
            </a:r>
            <a:endParaRPr lang="es-MX" sz="5400" dirty="0">
              <a:solidFill>
                <a:srgbClr val="292828"/>
              </a:solidFill>
              <a:latin typeface="HK Grotesk Medium"/>
            </a:endParaRPr>
          </a:p>
        </p:txBody>
      </p:sp>
    </p:spTree>
    <p:extLst>
      <p:ext uri="{BB962C8B-B14F-4D97-AF65-F5344CB8AC3E}">
        <p14:creationId xmlns:p14="http://schemas.microsoft.com/office/powerpoint/2010/main" val="19659221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642410D-9BEC-4698-7DB9-4879AF60F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575" y="1409700"/>
            <a:ext cx="17468850" cy="86868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69B8C02-D161-C09A-D5D8-12454C361E00}"/>
              </a:ext>
            </a:extLst>
          </p:cNvPr>
          <p:cNvSpPr txBox="1"/>
          <p:nvPr/>
        </p:nvSpPr>
        <p:spPr>
          <a:xfrm>
            <a:off x="409575" y="723900"/>
            <a:ext cx="1104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5400" dirty="0">
                <a:solidFill>
                  <a:srgbClr val="292828"/>
                </a:solidFill>
                <a:latin typeface="HK Grotesk Medium"/>
              </a:rPr>
              <a:t>Consola de Administración</a:t>
            </a:r>
            <a:endParaRPr lang="es-MX" sz="5400" dirty="0">
              <a:solidFill>
                <a:srgbClr val="292828"/>
              </a:solidFill>
              <a:latin typeface="HK Grotesk Medium"/>
            </a:endParaRPr>
          </a:p>
        </p:txBody>
      </p:sp>
    </p:spTree>
    <p:extLst>
      <p:ext uri="{BB962C8B-B14F-4D97-AF65-F5344CB8AC3E}">
        <p14:creationId xmlns:p14="http://schemas.microsoft.com/office/powerpoint/2010/main" val="31067032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BA770072-A473-D8C9-AC9B-09CDA022CB41}"/>
              </a:ext>
            </a:extLst>
          </p:cNvPr>
          <p:cNvSpPr/>
          <p:nvPr/>
        </p:nvSpPr>
        <p:spPr>
          <a:xfrm>
            <a:off x="2663850" y="956344"/>
            <a:ext cx="12960301" cy="46055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cap="all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Gracias</a:t>
            </a:r>
            <a:endParaRPr lang="en-US" sz="6000" b="1" cap="all" spc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31C264D-7040-776C-6770-CD4E9C634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2850" y="9429750"/>
            <a:ext cx="3105150" cy="85725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879D34FE-5031-2446-5257-FA6A75206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61" y="9420225"/>
            <a:ext cx="4800600" cy="8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4900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rotegeme_1">
            <a:hlinkClick r:id="" action="ppaction://media"/>
            <a:extLst>
              <a:ext uri="{FF2B5EF4-FFF2-40B4-BE49-F238E27FC236}">
                <a16:creationId xmlns:a16="http://schemas.microsoft.com/office/drawing/2014/main" id="{247ABD71-8546-41C1-A6D4-C232AD6F92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1467" y="647700"/>
            <a:ext cx="16120533" cy="906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4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4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7D0D1DC3-500F-51ED-266A-10CC44B27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2850" y="9429750"/>
            <a:ext cx="3105150" cy="857250"/>
          </a:xfrm>
          <a:prstGeom prst="rect">
            <a:avLst/>
          </a:prstGeom>
        </p:spPr>
      </p:pic>
      <p:pic>
        <p:nvPicPr>
          <p:cNvPr id="14" name="Picture 14" descr="Icono&#10;&#10;Descripción generada automáticamente"/>
          <p:cNvPicPr>
            <a:picLocks noChangeAspect="1"/>
          </p:cNvPicPr>
          <p:nvPr/>
        </p:nvPicPr>
        <p:blipFill>
          <a:blip r:embed="rId3"/>
          <a:srcRect l="18070" t="18421" r="17418" b="19701"/>
          <a:stretch>
            <a:fillRect/>
          </a:stretch>
        </p:blipFill>
        <p:spPr>
          <a:xfrm>
            <a:off x="16325502" y="391591"/>
            <a:ext cx="1458355" cy="1274217"/>
          </a:xfrm>
          <a:prstGeom prst="rect">
            <a:avLst/>
          </a:prstGeom>
        </p:spPr>
      </p:pic>
      <p:sp>
        <p:nvSpPr>
          <p:cNvPr id="15" name="2 Marcador de contenido">
            <a:extLst>
              <a:ext uri="{FF2B5EF4-FFF2-40B4-BE49-F238E27FC236}">
                <a16:creationId xmlns:a16="http://schemas.microsoft.com/office/drawing/2014/main" id="{3AC6B66F-7960-CF53-0976-F1C861363783}"/>
              </a:ext>
            </a:extLst>
          </p:cNvPr>
          <p:cNvSpPr txBox="1">
            <a:spLocks/>
          </p:cNvSpPr>
          <p:nvPr/>
        </p:nvSpPr>
        <p:spPr>
          <a:xfrm>
            <a:off x="2771446" y="3162300"/>
            <a:ext cx="8887154" cy="43385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dirty="0"/>
              <a:t>OBJETIVOS: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s-CL" dirty="0"/>
              <a:t>Proveer una herramienta de apoyo a situaciones de emergencia</a:t>
            </a:r>
          </a:p>
          <a:p>
            <a:pPr marL="914400" lvl="1" indent="-457200">
              <a:buFont typeface="+mj-lt"/>
              <a:buAutoNum type="arabicPeriod"/>
            </a:pPr>
            <a:r>
              <a:rPr lang="es-CL" dirty="0"/>
              <a:t>Solución Fija (casas) y Móvil (personas)</a:t>
            </a:r>
          </a:p>
          <a:p>
            <a:pPr marL="914400" lvl="1" indent="-457200">
              <a:buFont typeface="+mj-lt"/>
              <a:buAutoNum type="arabicPeriod"/>
            </a:pPr>
            <a:r>
              <a:rPr lang="es-CL" dirty="0"/>
              <a:t>Multipropósito</a:t>
            </a:r>
          </a:p>
          <a:p>
            <a:pPr marL="1771650" lvl="3" indent="-457200">
              <a:buFont typeface="+mj-lt"/>
              <a:buAutoNum type="arabicPeriod"/>
            </a:pPr>
            <a:r>
              <a:rPr lang="es-CL" dirty="0"/>
              <a:t>Seguridad Ciudadana</a:t>
            </a:r>
          </a:p>
          <a:p>
            <a:pPr marL="1771650" lvl="3" indent="-457200">
              <a:buFont typeface="+mj-lt"/>
              <a:buAutoNum type="arabicPeriod"/>
            </a:pPr>
            <a:r>
              <a:rPr lang="es-CL" dirty="0"/>
              <a:t>Accidentes</a:t>
            </a:r>
          </a:p>
          <a:p>
            <a:pPr marL="1771650" lvl="3" indent="-457200">
              <a:buFont typeface="+mj-lt"/>
              <a:buAutoNum type="arabicPeriod"/>
            </a:pPr>
            <a:r>
              <a:rPr lang="es-CL" dirty="0"/>
              <a:t>Emergencias de salud</a:t>
            </a:r>
          </a:p>
          <a:p>
            <a:pPr marL="1771650" lvl="3" indent="-457200">
              <a:buFont typeface="+mj-lt"/>
              <a:buAutoNum type="arabicPeriod"/>
            </a:pPr>
            <a:r>
              <a:rPr lang="es-CL" dirty="0"/>
              <a:t>Incendios</a:t>
            </a:r>
          </a:p>
          <a:p>
            <a:pPr marL="1771650" lvl="3" indent="-457200">
              <a:buFont typeface="+mj-lt"/>
              <a:buAutoNum type="arabicPeriod"/>
            </a:pPr>
            <a:endParaRPr lang="es-CL" dirty="0"/>
          </a:p>
          <a:p>
            <a:pPr marL="1771650" lvl="3" indent="-457200">
              <a:buFont typeface="+mj-lt"/>
              <a:buAutoNum type="arabicPeriod"/>
            </a:pPr>
            <a:endParaRPr lang="es-CL" dirty="0"/>
          </a:p>
          <a:p>
            <a:pPr marL="1771650" lvl="3" indent="-457200">
              <a:buFont typeface="+mj-lt"/>
              <a:buAutoNum type="arabicPeriod"/>
            </a:pPr>
            <a:endParaRPr lang="es-CL" dirty="0"/>
          </a:p>
          <a:p>
            <a:pPr marL="1314450" lvl="3" indent="0">
              <a:buNone/>
            </a:pPr>
            <a:endParaRPr lang="es-CL" dirty="0"/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99D5FF19-A824-A0F1-CB7F-AC6D10313FE3}"/>
              </a:ext>
            </a:extLst>
          </p:cNvPr>
          <p:cNvSpPr txBox="1"/>
          <p:nvPr/>
        </p:nvSpPr>
        <p:spPr>
          <a:xfrm>
            <a:off x="781050" y="629242"/>
            <a:ext cx="12477750" cy="9904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920"/>
              </a:lnSpc>
            </a:pPr>
            <a:r>
              <a:rPr lang="en-US" sz="6000" dirty="0">
                <a:solidFill>
                  <a:srgbClr val="292828"/>
                </a:solidFill>
                <a:latin typeface="HK Grotesk Medium"/>
              </a:rPr>
              <a:t>1. </a:t>
            </a:r>
            <a:r>
              <a:rPr lang="en-US" sz="6000" dirty="0" err="1">
                <a:solidFill>
                  <a:srgbClr val="292828"/>
                </a:solidFill>
                <a:latin typeface="HK Grotesk Medium"/>
              </a:rPr>
              <a:t>Botón</a:t>
            </a:r>
            <a:r>
              <a:rPr lang="en-US" sz="6000" dirty="0">
                <a:solidFill>
                  <a:srgbClr val="292828"/>
                </a:solidFill>
                <a:latin typeface="HK Grotesk Medium"/>
              </a:rPr>
              <a:t> de </a:t>
            </a:r>
            <a:r>
              <a:rPr lang="en-US" sz="6000" dirty="0" err="1">
                <a:solidFill>
                  <a:srgbClr val="292828"/>
                </a:solidFill>
                <a:latin typeface="HK Grotesk Medium"/>
              </a:rPr>
              <a:t>Emergencias</a:t>
            </a:r>
            <a:r>
              <a:rPr lang="en-US" sz="6000" dirty="0">
                <a:solidFill>
                  <a:srgbClr val="292828"/>
                </a:solidFill>
                <a:latin typeface="HK Grotesk Medium"/>
              </a:rPr>
              <a:t> Redvoiss</a:t>
            </a:r>
          </a:p>
        </p:txBody>
      </p:sp>
      <p:pic>
        <p:nvPicPr>
          <p:cNvPr id="5" name="Imagen 4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F01090BB-1C80-E270-E117-67C1D64FA2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07311" y="5434819"/>
            <a:ext cx="3200585" cy="320058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5F82DF4-6ACB-40F5-FB78-4C7C0C5795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63400" y="3276538"/>
            <a:ext cx="2080898" cy="422433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D6C9466-4031-075C-546B-275F7B0AA0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761" y="9420225"/>
            <a:ext cx="4800600" cy="86677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D7F5946-15BB-BC8E-F8F0-BC5BA5B70F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48906" y="7962900"/>
            <a:ext cx="2953191" cy="54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42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8B37464-EE25-3A16-78FE-B2634176C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2911" y="9429750"/>
            <a:ext cx="3105150" cy="85725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 l="18070" t="18421" r="17418" b="19701"/>
          <a:stretch>
            <a:fillRect/>
          </a:stretch>
        </p:blipFill>
        <p:spPr>
          <a:xfrm>
            <a:off x="16325502" y="391591"/>
            <a:ext cx="1458355" cy="1274217"/>
          </a:xfrm>
          <a:prstGeom prst="rect">
            <a:avLst/>
          </a:prstGeom>
        </p:spPr>
      </p:pic>
      <p:sp>
        <p:nvSpPr>
          <p:cNvPr id="15" name="2 Marcador de contenido">
            <a:extLst>
              <a:ext uri="{FF2B5EF4-FFF2-40B4-BE49-F238E27FC236}">
                <a16:creationId xmlns:a16="http://schemas.microsoft.com/office/drawing/2014/main" id="{3AC6B66F-7960-CF53-0976-F1C861363783}"/>
              </a:ext>
            </a:extLst>
          </p:cNvPr>
          <p:cNvSpPr txBox="1">
            <a:spLocks/>
          </p:cNvSpPr>
          <p:nvPr/>
        </p:nvSpPr>
        <p:spPr>
          <a:xfrm>
            <a:off x="1591024" y="3088946"/>
            <a:ext cx="12429776" cy="5654112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s-CL" dirty="0"/>
              <a:t>Una aplicación móvil para personas con smartphones:</a:t>
            </a:r>
          </a:p>
          <a:p>
            <a:pPr marL="457200" lvl="1" indent="0">
              <a:buNone/>
            </a:pPr>
            <a:endParaRPr lang="es-CL" dirty="0"/>
          </a:p>
          <a:p>
            <a:pPr marL="1200150" lvl="2" indent="-342900"/>
            <a:r>
              <a:rPr lang="es-CL" dirty="0"/>
              <a:t>Teléfono necesita conexión 3G, 4G, 5G o </a:t>
            </a:r>
            <a:r>
              <a:rPr lang="es-CL" dirty="0" err="1"/>
              <a:t>WiFi</a:t>
            </a:r>
            <a:r>
              <a:rPr lang="es-CL" dirty="0"/>
              <a:t> a Internet para activar el botón de pánico.</a:t>
            </a:r>
          </a:p>
          <a:p>
            <a:pPr marL="1200150" lvl="2" indent="-342900"/>
            <a:endParaRPr lang="es-CL" dirty="0"/>
          </a:p>
          <a:p>
            <a:pPr marL="1200150" lvl="2" indent="-342900"/>
            <a:r>
              <a:rPr lang="es-CL" dirty="0"/>
              <a:t>Genera una llamada </a:t>
            </a:r>
            <a:r>
              <a:rPr lang="es-CL" b="1" u="sng" dirty="0"/>
              <a:t>instantánea</a:t>
            </a:r>
            <a:r>
              <a:rPr lang="es-CL" dirty="0"/>
              <a:t> al </a:t>
            </a:r>
            <a:r>
              <a:rPr lang="es-CL" dirty="0" err="1"/>
              <a:t>Call</a:t>
            </a:r>
            <a:r>
              <a:rPr lang="es-CL" dirty="0"/>
              <a:t> Center del servicio de emergencias. No es </a:t>
            </a:r>
            <a:r>
              <a:rPr lang="es-CL" dirty="0" err="1"/>
              <a:t>call</a:t>
            </a:r>
            <a:r>
              <a:rPr lang="es-CL" dirty="0"/>
              <a:t> back!!</a:t>
            </a:r>
          </a:p>
          <a:p>
            <a:pPr marL="857250" lvl="2" indent="0">
              <a:buNone/>
            </a:pPr>
            <a:endParaRPr lang="es-CL" dirty="0"/>
          </a:p>
          <a:p>
            <a:pPr marL="1200150" lvl="2" indent="-342900"/>
            <a:r>
              <a:rPr lang="es-CL" dirty="0"/>
              <a:t>Los operadores del </a:t>
            </a:r>
            <a:r>
              <a:rPr lang="es-CL" dirty="0" err="1"/>
              <a:t>Call</a:t>
            </a:r>
            <a:r>
              <a:rPr lang="es-CL" dirty="0"/>
              <a:t> Center pueden confirmar la emergencia y activar los protocolos respectivos, según la naturaleza de la llamada.</a:t>
            </a:r>
          </a:p>
          <a:p>
            <a:pPr marL="857250" lvl="2" indent="0">
              <a:buNone/>
            </a:pPr>
            <a:endParaRPr lang="es-CL" dirty="0"/>
          </a:p>
          <a:p>
            <a:pPr lvl="2"/>
            <a:r>
              <a:rPr lang="es-CL" b="1" u="sng" dirty="0"/>
              <a:t>Simultáneamente</a:t>
            </a:r>
            <a:r>
              <a:rPr lang="es-CL" dirty="0"/>
              <a:t> a la activación del botón, se envían mensajes SMS y llamadas pregrabadas de aviso a una lista de contactos pre establecidos en que se alerta el incidente y se georreferencia el origen del llamado.</a:t>
            </a:r>
          </a:p>
          <a:p>
            <a:pPr lvl="2"/>
            <a:endParaRPr lang="es-CL" dirty="0"/>
          </a:p>
          <a:p>
            <a:pPr lvl="2"/>
            <a:r>
              <a:rPr lang="es-CL" dirty="0"/>
              <a:t>Por ejemplo, podría enviar mensajes SMS o llamadas instantáneas a móviles de seguridad ciudadana más cercanos, otros usuarios del sistema ubicados en las cercanías, vecinos, u otros.</a:t>
            </a:r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99D5FF19-A824-A0F1-CB7F-AC6D10313FE3}"/>
              </a:ext>
            </a:extLst>
          </p:cNvPr>
          <p:cNvSpPr txBox="1"/>
          <p:nvPr/>
        </p:nvSpPr>
        <p:spPr>
          <a:xfrm>
            <a:off x="838200" y="629242"/>
            <a:ext cx="12867946" cy="9904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920"/>
              </a:lnSpc>
            </a:pPr>
            <a:r>
              <a:rPr lang="en-US" sz="6000" dirty="0">
                <a:solidFill>
                  <a:srgbClr val="292828"/>
                </a:solidFill>
                <a:latin typeface="HK Grotesk Medium"/>
              </a:rPr>
              <a:t>1. </a:t>
            </a:r>
            <a:r>
              <a:rPr lang="en-US" sz="6000" dirty="0" err="1">
                <a:solidFill>
                  <a:srgbClr val="292828"/>
                </a:solidFill>
                <a:latin typeface="HK Grotesk Medium"/>
              </a:rPr>
              <a:t>Botón</a:t>
            </a:r>
            <a:r>
              <a:rPr lang="en-US" sz="6000" dirty="0">
                <a:solidFill>
                  <a:srgbClr val="292828"/>
                </a:solidFill>
                <a:latin typeface="HK Grotesk Medium"/>
              </a:rPr>
              <a:t> de </a:t>
            </a:r>
            <a:r>
              <a:rPr lang="en-US" sz="6000" dirty="0" err="1">
                <a:solidFill>
                  <a:srgbClr val="292828"/>
                </a:solidFill>
                <a:latin typeface="HK Grotesk Medium"/>
              </a:rPr>
              <a:t>Emergencia</a:t>
            </a:r>
            <a:r>
              <a:rPr lang="en-US" sz="6000" dirty="0">
                <a:solidFill>
                  <a:srgbClr val="292828"/>
                </a:solidFill>
                <a:latin typeface="HK Grotesk Medium"/>
              </a:rPr>
              <a:t> </a:t>
            </a:r>
            <a:r>
              <a:rPr lang="en-US" sz="6000" dirty="0" err="1">
                <a:solidFill>
                  <a:srgbClr val="292828"/>
                </a:solidFill>
                <a:latin typeface="HK Grotesk Medium"/>
              </a:rPr>
              <a:t>Móvil</a:t>
            </a:r>
            <a:r>
              <a:rPr lang="en-US" sz="6000" dirty="0">
                <a:solidFill>
                  <a:srgbClr val="292828"/>
                </a:solidFill>
                <a:latin typeface="HK Grotesk Medium"/>
              </a:rPr>
              <a:t>: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EB3FD31-54E1-A723-FAED-7054A7BB3A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67420" y="2763048"/>
            <a:ext cx="2725180" cy="553226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8C78427-D484-5ED2-7FA3-8AFCC2B807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761" y="9420225"/>
            <a:ext cx="4800600" cy="8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5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372AA5A-C579-FC33-A1F0-76950A80D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3234" y="9429750"/>
            <a:ext cx="3105150" cy="85725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 l="18070" t="18421" r="17418" b="19701"/>
          <a:stretch>
            <a:fillRect/>
          </a:stretch>
        </p:blipFill>
        <p:spPr>
          <a:xfrm>
            <a:off x="16325502" y="391591"/>
            <a:ext cx="1458355" cy="1274217"/>
          </a:xfrm>
          <a:prstGeom prst="rect">
            <a:avLst/>
          </a:prstGeom>
        </p:spPr>
      </p:pic>
      <p:sp>
        <p:nvSpPr>
          <p:cNvPr id="15" name="2 Marcador de contenido">
            <a:extLst>
              <a:ext uri="{FF2B5EF4-FFF2-40B4-BE49-F238E27FC236}">
                <a16:creationId xmlns:a16="http://schemas.microsoft.com/office/drawing/2014/main" id="{3AC6B66F-7960-CF53-0976-F1C861363783}"/>
              </a:ext>
            </a:extLst>
          </p:cNvPr>
          <p:cNvSpPr txBox="1">
            <a:spLocks/>
          </p:cNvSpPr>
          <p:nvPr/>
        </p:nvSpPr>
        <p:spPr>
          <a:xfrm>
            <a:off x="1447800" y="2883328"/>
            <a:ext cx="11125200" cy="565411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s-CL" dirty="0"/>
              <a:t>Se registran los datos completos de la emergencia:</a:t>
            </a:r>
          </a:p>
          <a:p>
            <a:pPr marL="457200" lvl="1" indent="0">
              <a:buNone/>
            </a:pPr>
            <a:endParaRPr lang="es-CL" dirty="0"/>
          </a:p>
          <a:p>
            <a:pPr marL="1314450" lvl="2" indent="-457200"/>
            <a:r>
              <a:rPr lang="es-CL" dirty="0"/>
              <a:t>El sistema permite almacenar los eventos de emergencia, el registro y la grabación de la llamada.</a:t>
            </a:r>
          </a:p>
          <a:p>
            <a:pPr marL="857250" lvl="2" indent="0">
              <a:buNone/>
            </a:pPr>
            <a:endParaRPr lang="es-CL" dirty="0"/>
          </a:p>
          <a:p>
            <a:pPr marL="1314450" lvl="2" indent="-457200"/>
            <a:r>
              <a:rPr lang="es-CL" dirty="0"/>
              <a:t>Cuenta con estadísticas en tiempo real y georreferenciadas de los incidentes.</a:t>
            </a:r>
          </a:p>
          <a:p>
            <a:pPr marL="1314450" lvl="2" indent="-457200"/>
            <a:endParaRPr lang="es-CL" dirty="0"/>
          </a:p>
          <a:p>
            <a:pPr marL="1314450" lvl="2" indent="-457200"/>
            <a:r>
              <a:rPr lang="es-CL" dirty="0"/>
              <a:t>El diseño de acciones a tomar se configura dinámicamente en el </a:t>
            </a:r>
            <a:r>
              <a:rPr lang="es-CL" dirty="0" err="1"/>
              <a:t>Call</a:t>
            </a:r>
            <a:r>
              <a:rPr lang="es-CL" dirty="0"/>
              <a:t> Center de seguridad. </a:t>
            </a:r>
          </a:p>
        </p:txBody>
      </p:sp>
      <p:sp>
        <p:nvSpPr>
          <p:cNvPr id="3" name="TextBox 13">
            <a:extLst>
              <a:ext uri="{FF2B5EF4-FFF2-40B4-BE49-F238E27FC236}">
                <a16:creationId xmlns:a16="http://schemas.microsoft.com/office/drawing/2014/main" id="{7AA77DF6-85A8-A1ED-12EF-0A488632769B}"/>
              </a:ext>
            </a:extLst>
          </p:cNvPr>
          <p:cNvSpPr txBox="1"/>
          <p:nvPr/>
        </p:nvSpPr>
        <p:spPr>
          <a:xfrm>
            <a:off x="838200" y="629242"/>
            <a:ext cx="12867946" cy="9904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920"/>
              </a:lnSpc>
            </a:pPr>
            <a:r>
              <a:rPr lang="en-US" sz="6000" dirty="0">
                <a:solidFill>
                  <a:srgbClr val="292828"/>
                </a:solidFill>
                <a:latin typeface="HK Grotesk Medium"/>
              </a:rPr>
              <a:t>1. </a:t>
            </a:r>
            <a:r>
              <a:rPr lang="en-US" sz="6000" dirty="0" err="1">
                <a:solidFill>
                  <a:srgbClr val="292828"/>
                </a:solidFill>
                <a:latin typeface="HK Grotesk Medium"/>
              </a:rPr>
              <a:t>Botón</a:t>
            </a:r>
            <a:r>
              <a:rPr lang="en-US" sz="6000" dirty="0">
                <a:solidFill>
                  <a:srgbClr val="292828"/>
                </a:solidFill>
                <a:latin typeface="HK Grotesk Medium"/>
              </a:rPr>
              <a:t> de </a:t>
            </a:r>
            <a:r>
              <a:rPr lang="en-US" sz="6000" dirty="0" err="1">
                <a:solidFill>
                  <a:srgbClr val="292828"/>
                </a:solidFill>
                <a:latin typeface="HK Grotesk Medium"/>
              </a:rPr>
              <a:t>Emergencia</a:t>
            </a:r>
            <a:r>
              <a:rPr lang="en-US" sz="6000" dirty="0">
                <a:solidFill>
                  <a:srgbClr val="292828"/>
                </a:solidFill>
                <a:latin typeface="HK Grotesk Medium"/>
              </a:rPr>
              <a:t> </a:t>
            </a:r>
            <a:r>
              <a:rPr lang="en-US" sz="6000" dirty="0" err="1">
                <a:solidFill>
                  <a:srgbClr val="292828"/>
                </a:solidFill>
                <a:latin typeface="HK Grotesk Medium"/>
              </a:rPr>
              <a:t>Móvil</a:t>
            </a:r>
            <a:r>
              <a:rPr lang="en-US" sz="6000" dirty="0">
                <a:solidFill>
                  <a:srgbClr val="292828"/>
                </a:solidFill>
                <a:latin typeface="HK Grotesk Medium"/>
              </a:rPr>
              <a:t>: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7C45FD7-161B-1BBE-46D2-96B57852C8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67420" y="2763048"/>
            <a:ext cx="2725180" cy="553226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17B966C-D13B-F5D0-0B1A-AD6F2E30DF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761" y="9420225"/>
            <a:ext cx="4800600" cy="8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482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C6A8DE9E-8C5B-7383-90FF-699383A38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2526" y="3526603"/>
            <a:ext cx="1592959" cy="3233793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0A10B859-52B7-295C-9482-3DA9AA3EF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2850" y="9429750"/>
            <a:ext cx="3105150" cy="85725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/>
          <a:srcRect l="18070" t="18421" r="17418" b="19701"/>
          <a:stretch>
            <a:fillRect/>
          </a:stretch>
        </p:blipFill>
        <p:spPr>
          <a:xfrm>
            <a:off x="16325502" y="391591"/>
            <a:ext cx="1458355" cy="127421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07D8B0D-9F1C-A400-21F6-078624E087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39271" y="2399787"/>
            <a:ext cx="3124200" cy="2441602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6158067B-4E1B-469D-9DCD-160A0D1954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8015" y="4510773"/>
            <a:ext cx="960490" cy="1136189"/>
          </a:xfrm>
          <a:prstGeom prst="rect">
            <a:avLst/>
          </a:prstGeom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005D7CD6-FFE7-9816-98AF-EF6821CE052A}"/>
              </a:ext>
            </a:extLst>
          </p:cNvPr>
          <p:cNvSpPr txBox="1"/>
          <p:nvPr/>
        </p:nvSpPr>
        <p:spPr>
          <a:xfrm>
            <a:off x="10657174" y="6897485"/>
            <a:ext cx="1464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Mensajes 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contactos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E96140B0-3FE8-4229-2285-B2F562D1AF18}"/>
              </a:ext>
            </a:extLst>
          </p:cNvPr>
          <p:cNvSpPr txBox="1"/>
          <p:nvPr/>
        </p:nvSpPr>
        <p:spPr>
          <a:xfrm>
            <a:off x="7924090" y="2823914"/>
            <a:ext cx="2076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Llamada telefónica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a </a:t>
            </a:r>
            <a:r>
              <a:rPr kumimoji="0" lang="es-C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Call</a:t>
            </a:r>
            <a:r>
              <a:rPr kumimoji="0" lang="es-C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Center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43CC48D-DC2D-A84D-9BE3-02F9D1D9CD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46948" y="7425028"/>
            <a:ext cx="1504950" cy="160972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546169B-6EC1-7527-BEDD-566C1B0029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31065" y="8004592"/>
            <a:ext cx="1504950" cy="1609725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EB340BFB-7A99-0E49-E62F-219FCF9004B6}"/>
              </a:ext>
            </a:extLst>
          </p:cNvPr>
          <p:cNvSpPr txBox="1"/>
          <p:nvPr/>
        </p:nvSpPr>
        <p:spPr>
          <a:xfrm>
            <a:off x="3728942" y="2844846"/>
            <a:ext cx="1759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dirty="0">
                <a:solidFill>
                  <a:prstClr val="black"/>
                </a:solidFill>
                <a:latin typeface="Trebuchet MS" panose="020B0603020202020204"/>
              </a:rPr>
              <a:t>M</a:t>
            </a:r>
            <a:r>
              <a:rPr kumimoji="0" lang="es-C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óvil</a:t>
            </a: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9E4568BB-CCD7-DA15-E7A3-DAB7467C0FD7}"/>
              </a:ext>
            </a:extLst>
          </p:cNvPr>
          <p:cNvSpPr txBox="1"/>
          <p:nvPr/>
        </p:nvSpPr>
        <p:spPr>
          <a:xfrm>
            <a:off x="4412331" y="7100510"/>
            <a:ext cx="2296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Llamada/Mensaje a móvil más cercano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B389388-BACA-8571-AB24-819481EBA5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69550" y="5061519"/>
            <a:ext cx="1632648" cy="128356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68710CB-B200-2B70-7A94-E095C0D4FB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476793" y="5831048"/>
            <a:ext cx="1003617" cy="1593980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AD3213F4-DCC8-4111-FA89-A90FCAE4230A}"/>
              </a:ext>
            </a:extLst>
          </p:cNvPr>
          <p:cNvSpPr txBox="1"/>
          <p:nvPr/>
        </p:nvSpPr>
        <p:spPr>
          <a:xfrm>
            <a:off x="10430592" y="5453231"/>
            <a:ext cx="1917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Llamadas a contactos</a:t>
            </a:r>
            <a:endParaRPr kumimoji="0" lang="es-MX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39" name="Conector recto de flecha 38">
            <a:extLst>
              <a:ext uri="{FF2B5EF4-FFF2-40B4-BE49-F238E27FC236}">
                <a16:creationId xmlns:a16="http://schemas.microsoft.com/office/drawing/2014/main" id="{FBBCA076-16BD-C7C3-6D96-D37390BF9739}"/>
              </a:ext>
            </a:extLst>
          </p:cNvPr>
          <p:cNvCxnSpPr>
            <a:cxnSpLocks/>
            <a:endCxn id="5" idx="1"/>
          </p:cNvCxnSpPr>
          <p:nvPr/>
        </p:nvCxnSpPr>
        <p:spPr>
          <a:xfrm flipV="1">
            <a:off x="5384014" y="3620588"/>
            <a:ext cx="6655257" cy="465056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de flecha 39">
            <a:extLst>
              <a:ext uri="{FF2B5EF4-FFF2-40B4-BE49-F238E27FC236}">
                <a16:creationId xmlns:a16="http://schemas.microsoft.com/office/drawing/2014/main" id="{34CDB6F3-B0F2-034B-44E9-AC0C0C5FF940}"/>
              </a:ext>
            </a:extLst>
          </p:cNvPr>
          <p:cNvCxnSpPr>
            <a:cxnSpLocks/>
          </p:cNvCxnSpPr>
          <p:nvPr/>
        </p:nvCxnSpPr>
        <p:spPr>
          <a:xfrm>
            <a:off x="5384014" y="4386329"/>
            <a:ext cx="7999479" cy="1374621"/>
          </a:xfrm>
          <a:prstGeom prst="straightConnector1">
            <a:avLst/>
          </a:prstGeom>
          <a:ln w="38100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de flecha 40">
            <a:extLst>
              <a:ext uri="{FF2B5EF4-FFF2-40B4-BE49-F238E27FC236}">
                <a16:creationId xmlns:a16="http://schemas.microsoft.com/office/drawing/2014/main" id="{2BD909B1-C450-80D2-1509-724C8EDBF8B7}"/>
              </a:ext>
            </a:extLst>
          </p:cNvPr>
          <p:cNvCxnSpPr>
            <a:cxnSpLocks/>
          </p:cNvCxnSpPr>
          <p:nvPr/>
        </p:nvCxnSpPr>
        <p:spPr>
          <a:xfrm>
            <a:off x="5317476" y="4754171"/>
            <a:ext cx="9269055" cy="2093318"/>
          </a:xfrm>
          <a:prstGeom prst="straightConnector1">
            <a:avLst/>
          </a:prstGeom>
          <a:ln w="38100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cto de flecha 46">
            <a:extLst>
              <a:ext uri="{FF2B5EF4-FFF2-40B4-BE49-F238E27FC236}">
                <a16:creationId xmlns:a16="http://schemas.microsoft.com/office/drawing/2014/main" id="{B7B41DB8-8B66-FAC1-0E3F-A0A51C43A3DD}"/>
              </a:ext>
            </a:extLst>
          </p:cNvPr>
          <p:cNvCxnSpPr>
            <a:cxnSpLocks/>
          </p:cNvCxnSpPr>
          <p:nvPr/>
        </p:nvCxnSpPr>
        <p:spPr>
          <a:xfrm>
            <a:off x="5384014" y="5306445"/>
            <a:ext cx="10162934" cy="2598799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cto de flecha 47">
            <a:extLst>
              <a:ext uri="{FF2B5EF4-FFF2-40B4-BE49-F238E27FC236}">
                <a16:creationId xmlns:a16="http://schemas.microsoft.com/office/drawing/2014/main" id="{9B26732B-7D03-BE69-33A7-5AB8A546CED8}"/>
              </a:ext>
            </a:extLst>
          </p:cNvPr>
          <p:cNvCxnSpPr>
            <a:cxnSpLocks/>
          </p:cNvCxnSpPr>
          <p:nvPr/>
        </p:nvCxnSpPr>
        <p:spPr>
          <a:xfrm>
            <a:off x="5371727" y="5628069"/>
            <a:ext cx="8503942" cy="2909371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agen 29">
            <a:extLst>
              <a:ext uri="{FF2B5EF4-FFF2-40B4-BE49-F238E27FC236}">
                <a16:creationId xmlns:a16="http://schemas.microsoft.com/office/drawing/2014/main" id="{8DF022AE-20F3-D574-C296-0D3ACDD2BC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11663" y="7524714"/>
            <a:ext cx="2799746" cy="2188151"/>
          </a:xfrm>
          <a:prstGeom prst="rect">
            <a:avLst/>
          </a:prstGeom>
        </p:spPr>
      </p:pic>
      <p:cxnSp>
        <p:nvCxnSpPr>
          <p:cNvPr id="52" name="Conector recto de flecha 51">
            <a:extLst>
              <a:ext uri="{FF2B5EF4-FFF2-40B4-BE49-F238E27FC236}">
                <a16:creationId xmlns:a16="http://schemas.microsoft.com/office/drawing/2014/main" id="{8D1BE589-46D6-5692-C525-6E62B983EF11}"/>
              </a:ext>
            </a:extLst>
          </p:cNvPr>
          <p:cNvCxnSpPr>
            <a:cxnSpLocks/>
          </p:cNvCxnSpPr>
          <p:nvPr/>
        </p:nvCxnSpPr>
        <p:spPr>
          <a:xfrm>
            <a:off x="5336967" y="6061635"/>
            <a:ext cx="2865575" cy="2560361"/>
          </a:xfrm>
          <a:prstGeom prst="straightConnector1">
            <a:avLst/>
          </a:prstGeom>
          <a:ln w="38100">
            <a:solidFill>
              <a:schemeClr val="tx1"/>
            </a:solidFill>
            <a:prstDash val="lg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Imagen 32">
            <a:extLst>
              <a:ext uri="{FF2B5EF4-FFF2-40B4-BE49-F238E27FC236}">
                <a16:creationId xmlns:a16="http://schemas.microsoft.com/office/drawing/2014/main" id="{B3CFFB6A-B2D7-395B-89C3-8F4CBFD2EF9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9746" y="3890446"/>
            <a:ext cx="2573158" cy="2366386"/>
          </a:xfrm>
          <a:prstGeom prst="rect">
            <a:avLst/>
          </a:prstGeom>
        </p:spPr>
      </p:pic>
      <p:sp>
        <p:nvSpPr>
          <p:cNvPr id="35" name="TextBox 13">
            <a:extLst>
              <a:ext uri="{FF2B5EF4-FFF2-40B4-BE49-F238E27FC236}">
                <a16:creationId xmlns:a16="http://schemas.microsoft.com/office/drawing/2014/main" id="{00370773-FB22-3F92-7814-6EC3342AC4DA}"/>
              </a:ext>
            </a:extLst>
          </p:cNvPr>
          <p:cNvSpPr txBox="1"/>
          <p:nvPr/>
        </p:nvSpPr>
        <p:spPr>
          <a:xfrm>
            <a:off x="838200" y="629242"/>
            <a:ext cx="12867946" cy="9904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920"/>
              </a:lnSpc>
            </a:pPr>
            <a:r>
              <a:rPr lang="en-US" sz="6000" dirty="0">
                <a:solidFill>
                  <a:srgbClr val="292828"/>
                </a:solidFill>
                <a:latin typeface="HK Grotesk Medium"/>
              </a:rPr>
              <a:t>1. </a:t>
            </a:r>
            <a:r>
              <a:rPr lang="en-US" sz="6000" dirty="0" err="1">
                <a:solidFill>
                  <a:srgbClr val="292828"/>
                </a:solidFill>
                <a:latin typeface="HK Grotesk Medium"/>
              </a:rPr>
              <a:t>Botón</a:t>
            </a:r>
            <a:r>
              <a:rPr lang="en-US" sz="6000" dirty="0">
                <a:solidFill>
                  <a:srgbClr val="292828"/>
                </a:solidFill>
                <a:latin typeface="HK Grotesk Medium"/>
              </a:rPr>
              <a:t> de </a:t>
            </a:r>
            <a:r>
              <a:rPr lang="en-US" sz="6000" dirty="0" err="1">
                <a:solidFill>
                  <a:srgbClr val="292828"/>
                </a:solidFill>
                <a:latin typeface="HK Grotesk Medium"/>
              </a:rPr>
              <a:t>Emergencia</a:t>
            </a:r>
            <a:r>
              <a:rPr lang="en-US" sz="6000" dirty="0">
                <a:solidFill>
                  <a:srgbClr val="292828"/>
                </a:solidFill>
                <a:latin typeface="HK Grotesk Medium"/>
              </a:rPr>
              <a:t> </a:t>
            </a:r>
            <a:r>
              <a:rPr lang="en-US" sz="6000" dirty="0" err="1">
                <a:solidFill>
                  <a:srgbClr val="292828"/>
                </a:solidFill>
                <a:latin typeface="HK Grotesk Medium"/>
              </a:rPr>
              <a:t>Móvil</a:t>
            </a:r>
            <a:r>
              <a:rPr lang="en-US" sz="6000" dirty="0">
                <a:solidFill>
                  <a:srgbClr val="292828"/>
                </a:solidFill>
                <a:latin typeface="HK Grotesk Medium"/>
              </a:rPr>
              <a:t>: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2C182A6-DD7D-CDA7-DB83-52075A1D1F0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4761" y="9420225"/>
            <a:ext cx="4800600" cy="866775"/>
          </a:xfrm>
          <a:prstGeom prst="rect">
            <a:avLst/>
          </a:prstGeom>
        </p:spPr>
      </p:pic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E58361A0-D136-2378-4B22-9FD21C2EE576}"/>
              </a:ext>
            </a:extLst>
          </p:cNvPr>
          <p:cNvSpPr/>
          <p:nvPr/>
        </p:nvSpPr>
        <p:spPr>
          <a:xfrm>
            <a:off x="10634569" y="3727938"/>
            <a:ext cx="2753851" cy="2012643"/>
          </a:xfrm>
          <a:custGeom>
            <a:avLst/>
            <a:gdLst>
              <a:gd name="connsiteX0" fmla="*/ 1407376 w 2753851"/>
              <a:gd name="connsiteY0" fmla="*/ 0 h 2012643"/>
              <a:gd name="connsiteX1" fmla="*/ 28742 w 2753851"/>
              <a:gd name="connsiteY1" fmla="*/ 548640 h 2012643"/>
              <a:gd name="connsiteX2" fmla="*/ 2546859 w 2753851"/>
              <a:gd name="connsiteY2" fmla="*/ 1899139 h 2012643"/>
              <a:gd name="connsiteX3" fmla="*/ 2617197 w 2753851"/>
              <a:gd name="connsiteY3" fmla="*/ 1941342 h 2012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3851" h="2012643">
                <a:moveTo>
                  <a:pt x="1407376" y="0"/>
                </a:moveTo>
                <a:cubicBezTo>
                  <a:pt x="623102" y="116058"/>
                  <a:pt x="-161172" y="232117"/>
                  <a:pt x="28742" y="548640"/>
                </a:cubicBezTo>
                <a:cubicBezTo>
                  <a:pt x="218656" y="865163"/>
                  <a:pt x="2115450" y="1667022"/>
                  <a:pt x="2546859" y="1899139"/>
                </a:cubicBezTo>
                <a:cubicBezTo>
                  <a:pt x="2978268" y="2131256"/>
                  <a:pt x="2598440" y="1934308"/>
                  <a:pt x="2617197" y="1941342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Forma libre: forma 10">
            <a:extLst>
              <a:ext uri="{FF2B5EF4-FFF2-40B4-BE49-F238E27FC236}">
                <a16:creationId xmlns:a16="http://schemas.microsoft.com/office/drawing/2014/main" id="{AF1DBB93-4CA6-3971-706A-F4CA9A731651}"/>
              </a:ext>
            </a:extLst>
          </p:cNvPr>
          <p:cNvSpPr/>
          <p:nvPr/>
        </p:nvSpPr>
        <p:spPr>
          <a:xfrm>
            <a:off x="9505469" y="3623806"/>
            <a:ext cx="5068660" cy="3170889"/>
          </a:xfrm>
          <a:custGeom>
            <a:avLst/>
            <a:gdLst>
              <a:gd name="connsiteX0" fmla="*/ 2536476 w 5068660"/>
              <a:gd name="connsiteY0" fmla="*/ 61929 h 3170889"/>
              <a:gd name="connsiteX1" fmla="*/ 74629 w 5068660"/>
              <a:gd name="connsiteY1" fmla="*/ 413622 h 3170889"/>
              <a:gd name="connsiteX2" fmla="*/ 5068660 w 5068660"/>
              <a:gd name="connsiteY2" fmla="*/ 3170889 h 3170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68660" h="3170889">
                <a:moveTo>
                  <a:pt x="2536476" y="61929"/>
                </a:moveTo>
                <a:cubicBezTo>
                  <a:pt x="1094537" y="-21305"/>
                  <a:pt x="-347402" y="-104538"/>
                  <a:pt x="74629" y="413622"/>
                </a:cubicBezTo>
                <a:cubicBezTo>
                  <a:pt x="496660" y="931782"/>
                  <a:pt x="2782660" y="2051335"/>
                  <a:pt x="5068660" y="3170889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8328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2" grpId="0"/>
      <p:bldP spid="23" grpId="0"/>
      <p:bldP spid="43" grpId="0"/>
      <p:bldP spid="15" grpId="0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EA3AA30-201C-FB0F-69BB-3BD9C9366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2850" y="9429750"/>
            <a:ext cx="3105150" cy="85725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 l="18070" t="18421" r="17418" b="19701"/>
          <a:stretch>
            <a:fillRect/>
          </a:stretch>
        </p:blipFill>
        <p:spPr>
          <a:xfrm>
            <a:off x="16325502" y="391591"/>
            <a:ext cx="1458355" cy="1274217"/>
          </a:xfrm>
          <a:prstGeom prst="rect">
            <a:avLst/>
          </a:prstGeom>
        </p:spPr>
      </p:pic>
      <p:sp>
        <p:nvSpPr>
          <p:cNvPr id="15" name="2 Marcador de contenido">
            <a:extLst>
              <a:ext uri="{FF2B5EF4-FFF2-40B4-BE49-F238E27FC236}">
                <a16:creationId xmlns:a16="http://schemas.microsoft.com/office/drawing/2014/main" id="{3AC6B66F-7960-CF53-0976-F1C861363783}"/>
              </a:ext>
            </a:extLst>
          </p:cNvPr>
          <p:cNvSpPr txBox="1">
            <a:spLocks/>
          </p:cNvSpPr>
          <p:nvPr/>
        </p:nvSpPr>
        <p:spPr>
          <a:xfrm>
            <a:off x="1591024" y="3088946"/>
            <a:ext cx="11125200" cy="565411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s-CL" dirty="0"/>
              <a:t>Una aplicación </a:t>
            </a:r>
            <a:r>
              <a:rPr lang="es-CL" dirty="0" err="1"/>
              <a:t>WiFi</a:t>
            </a:r>
            <a:r>
              <a:rPr lang="es-CL" dirty="0"/>
              <a:t> para hogares o empresas:</a:t>
            </a:r>
          </a:p>
          <a:p>
            <a:pPr marL="457200" lvl="1" indent="0">
              <a:buNone/>
            </a:pPr>
            <a:r>
              <a:rPr lang="es-CL" dirty="0"/>
              <a:t>	</a:t>
            </a:r>
          </a:p>
          <a:p>
            <a:pPr marL="1200150" lvl="2" indent="-342900"/>
            <a:r>
              <a:rPr lang="es-CL" dirty="0"/>
              <a:t>Dispositivo </a:t>
            </a:r>
            <a:r>
              <a:rPr lang="es-CL" dirty="0" err="1"/>
              <a:t>WiFi</a:t>
            </a:r>
            <a:r>
              <a:rPr lang="es-CL" dirty="0"/>
              <a:t> se conecta a red inalámbrica del usuario y de esta manera a Internet. Posee micrófono y parlante para la llamada.</a:t>
            </a:r>
          </a:p>
          <a:p>
            <a:pPr marL="857250" lvl="2" indent="0">
              <a:buNone/>
            </a:pPr>
            <a:endParaRPr lang="es-CL" dirty="0"/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99D5FF19-A824-A0F1-CB7F-AC6D10313FE3}"/>
              </a:ext>
            </a:extLst>
          </p:cNvPr>
          <p:cNvSpPr txBox="1"/>
          <p:nvPr/>
        </p:nvSpPr>
        <p:spPr>
          <a:xfrm>
            <a:off x="1143000" y="675344"/>
            <a:ext cx="12867946" cy="9904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920"/>
              </a:lnSpc>
            </a:pPr>
            <a:r>
              <a:rPr lang="en-US" sz="6000" dirty="0">
                <a:solidFill>
                  <a:srgbClr val="292828"/>
                </a:solidFill>
                <a:latin typeface="HK Grotesk Medium"/>
              </a:rPr>
              <a:t>2. </a:t>
            </a:r>
            <a:r>
              <a:rPr lang="en-US" sz="6000" dirty="0" err="1">
                <a:solidFill>
                  <a:srgbClr val="292828"/>
                </a:solidFill>
                <a:latin typeface="HK Grotesk Medium"/>
              </a:rPr>
              <a:t>Botón</a:t>
            </a:r>
            <a:r>
              <a:rPr lang="en-US" sz="6000" dirty="0">
                <a:solidFill>
                  <a:srgbClr val="292828"/>
                </a:solidFill>
                <a:latin typeface="HK Grotesk Medium"/>
              </a:rPr>
              <a:t> de </a:t>
            </a:r>
            <a:r>
              <a:rPr lang="en-US" sz="6000" dirty="0" err="1">
                <a:solidFill>
                  <a:srgbClr val="292828"/>
                </a:solidFill>
                <a:latin typeface="HK Grotesk Medium"/>
              </a:rPr>
              <a:t>Emergencia</a:t>
            </a:r>
            <a:r>
              <a:rPr lang="en-US" sz="6000" dirty="0">
                <a:solidFill>
                  <a:srgbClr val="292828"/>
                </a:solidFill>
                <a:latin typeface="HK Grotesk Medium"/>
              </a:rPr>
              <a:t> </a:t>
            </a:r>
            <a:r>
              <a:rPr lang="en-US" sz="6000" dirty="0" err="1">
                <a:solidFill>
                  <a:srgbClr val="292828"/>
                </a:solidFill>
                <a:latin typeface="HK Grotesk Medium"/>
              </a:rPr>
              <a:t>Fijo</a:t>
            </a:r>
            <a:r>
              <a:rPr lang="en-US" sz="6000" dirty="0">
                <a:solidFill>
                  <a:srgbClr val="292828"/>
                </a:solidFill>
                <a:latin typeface="HK Grotesk Medium"/>
              </a:rPr>
              <a:t>: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E74E7E7-D041-DCC9-61BB-51D1C035A5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6200" y="5336855"/>
            <a:ext cx="3200585" cy="320058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A5D90A4-D993-7635-605C-6C6413DC0B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761" y="9420225"/>
            <a:ext cx="4800600" cy="86677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839F993-301E-C91E-12AB-958F822819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3942" y="7907618"/>
            <a:ext cx="2705100" cy="48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40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68C8FB2-5294-5735-057F-ED7F7026D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469" y="3817406"/>
            <a:ext cx="2389174" cy="2389174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0A10B859-52B7-295C-9482-3DA9AA3EF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2850" y="9429750"/>
            <a:ext cx="3105150" cy="85725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/>
          <a:srcRect l="18070" t="18421" r="17418" b="19701"/>
          <a:stretch>
            <a:fillRect/>
          </a:stretch>
        </p:blipFill>
        <p:spPr>
          <a:xfrm>
            <a:off x="16325502" y="391591"/>
            <a:ext cx="1458355" cy="127421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07D8B0D-9F1C-A400-21F6-078624E087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39271" y="2399787"/>
            <a:ext cx="3124200" cy="2441602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6158067B-4E1B-469D-9DCD-160A0D1954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6581" y="4132718"/>
            <a:ext cx="1322354" cy="1564248"/>
          </a:xfrm>
          <a:prstGeom prst="rect">
            <a:avLst/>
          </a:prstGeom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005D7CD6-FFE7-9816-98AF-EF6821CE052A}"/>
              </a:ext>
            </a:extLst>
          </p:cNvPr>
          <p:cNvSpPr txBox="1"/>
          <p:nvPr/>
        </p:nvSpPr>
        <p:spPr>
          <a:xfrm>
            <a:off x="10800580" y="7005373"/>
            <a:ext cx="1464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1" dirty="0"/>
              <a:t>Mensajes a</a:t>
            </a:r>
          </a:p>
          <a:p>
            <a:pPr algn="ctr"/>
            <a:r>
              <a:rPr lang="es-CL" b="1" dirty="0"/>
              <a:t> contactos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E96140B0-3FE8-4229-2285-B2F562D1AF18}"/>
              </a:ext>
            </a:extLst>
          </p:cNvPr>
          <p:cNvSpPr txBox="1"/>
          <p:nvPr/>
        </p:nvSpPr>
        <p:spPr>
          <a:xfrm>
            <a:off x="8240789" y="2768152"/>
            <a:ext cx="2076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1" dirty="0"/>
              <a:t>Llamada telefónica</a:t>
            </a:r>
          </a:p>
          <a:p>
            <a:pPr algn="ctr"/>
            <a:r>
              <a:rPr lang="es-CL" b="1" dirty="0"/>
              <a:t> a </a:t>
            </a:r>
            <a:r>
              <a:rPr lang="es-CL" b="1" dirty="0" err="1"/>
              <a:t>Call</a:t>
            </a:r>
            <a:r>
              <a:rPr lang="es-CL" b="1" dirty="0"/>
              <a:t> Center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43CC48D-DC2D-A84D-9BE3-02F9D1D9CD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46948" y="7425028"/>
            <a:ext cx="1504950" cy="160972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546169B-6EC1-7527-BEDD-566C1B0029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31065" y="8004592"/>
            <a:ext cx="1504950" cy="1609725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EB340BFB-7A99-0E49-E62F-219FCF9004B6}"/>
              </a:ext>
            </a:extLst>
          </p:cNvPr>
          <p:cNvSpPr txBox="1"/>
          <p:nvPr/>
        </p:nvSpPr>
        <p:spPr>
          <a:xfrm>
            <a:off x="4007842" y="3346155"/>
            <a:ext cx="1759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Dispositivo Fijo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9E4568BB-CCD7-DA15-E7A3-DAB7467C0FD7}"/>
              </a:ext>
            </a:extLst>
          </p:cNvPr>
          <p:cNvSpPr txBox="1"/>
          <p:nvPr/>
        </p:nvSpPr>
        <p:spPr>
          <a:xfrm>
            <a:off x="4558637" y="6985274"/>
            <a:ext cx="2296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1" dirty="0"/>
              <a:t>Llamada/Mensaje a móvil más cercano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B389388-BACA-8571-AB24-819481EBA5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69550" y="5061519"/>
            <a:ext cx="1632648" cy="128356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68710CB-B200-2B70-7A94-E095C0D4FB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476793" y="5831048"/>
            <a:ext cx="1003617" cy="1593980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AD3213F4-DCC8-4111-FA89-A90FCAE4230A}"/>
              </a:ext>
            </a:extLst>
          </p:cNvPr>
          <p:cNvSpPr txBox="1"/>
          <p:nvPr/>
        </p:nvSpPr>
        <p:spPr>
          <a:xfrm>
            <a:off x="10507734" y="5445127"/>
            <a:ext cx="1917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1" dirty="0"/>
              <a:t>Llamadas a contactos</a:t>
            </a:r>
            <a:endParaRPr lang="es-MX" b="1" dirty="0"/>
          </a:p>
        </p:txBody>
      </p:sp>
      <p:cxnSp>
        <p:nvCxnSpPr>
          <p:cNvPr id="39" name="Conector recto de flecha 38">
            <a:extLst>
              <a:ext uri="{FF2B5EF4-FFF2-40B4-BE49-F238E27FC236}">
                <a16:creationId xmlns:a16="http://schemas.microsoft.com/office/drawing/2014/main" id="{FBBCA076-16BD-C7C3-6D96-D37390BF9739}"/>
              </a:ext>
            </a:extLst>
          </p:cNvPr>
          <p:cNvCxnSpPr>
            <a:endCxn id="5" idx="1"/>
          </p:cNvCxnSpPr>
          <p:nvPr/>
        </p:nvCxnSpPr>
        <p:spPr>
          <a:xfrm flipV="1">
            <a:off x="6065539" y="3620588"/>
            <a:ext cx="5973732" cy="553176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de flecha 39">
            <a:extLst>
              <a:ext uri="{FF2B5EF4-FFF2-40B4-BE49-F238E27FC236}">
                <a16:creationId xmlns:a16="http://schemas.microsoft.com/office/drawing/2014/main" id="{34CDB6F3-B0F2-034B-44E9-AC0C0C5FF940}"/>
              </a:ext>
            </a:extLst>
          </p:cNvPr>
          <p:cNvCxnSpPr>
            <a:cxnSpLocks/>
          </p:cNvCxnSpPr>
          <p:nvPr/>
        </p:nvCxnSpPr>
        <p:spPr>
          <a:xfrm>
            <a:off x="6114194" y="4492141"/>
            <a:ext cx="7269299" cy="1268809"/>
          </a:xfrm>
          <a:prstGeom prst="straightConnector1">
            <a:avLst/>
          </a:prstGeom>
          <a:ln w="38100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de flecha 40">
            <a:extLst>
              <a:ext uri="{FF2B5EF4-FFF2-40B4-BE49-F238E27FC236}">
                <a16:creationId xmlns:a16="http://schemas.microsoft.com/office/drawing/2014/main" id="{2BD909B1-C450-80D2-1509-724C8EDBF8B7}"/>
              </a:ext>
            </a:extLst>
          </p:cNvPr>
          <p:cNvCxnSpPr>
            <a:cxnSpLocks/>
          </p:cNvCxnSpPr>
          <p:nvPr/>
        </p:nvCxnSpPr>
        <p:spPr>
          <a:xfrm>
            <a:off x="6065539" y="5061519"/>
            <a:ext cx="8520992" cy="1785970"/>
          </a:xfrm>
          <a:prstGeom prst="straightConnector1">
            <a:avLst/>
          </a:prstGeom>
          <a:ln w="38100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cto de flecha 46">
            <a:extLst>
              <a:ext uri="{FF2B5EF4-FFF2-40B4-BE49-F238E27FC236}">
                <a16:creationId xmlns:a16="http://schemas.microsoft.com/office/drawing/2014/main" id="{B7B41DB8-8B66-FAC1-0E3F-A0A51C43A3DD}"/>
              </a:ext>
            </a:extLst>
          </p:cNvPr>
          <p:cNvCxnSpPr>
            <a:cxnSpLocks/>
          </p:cNvCxnSpPr>
          <p:nvPr/>
        </p:nvCxnSpPr>
        <p:spPr>
          <a:xfrm>
            <a:off x="6054213" y="5558119"/>
            <a:ext cx="9492735" cy="2347125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cto de flecha 47">
            <a:extLst>
              <a:ext uri="{FF2B5EF4-FFF2-40B4-BE49-F238E27FC236}">
                <a16:creationId xmlns:a16="http://schemas.microsoft.com/office/drawing/2014/main" id="{9B26732B-7D03-BE69-33A7-5AB8A546CED8}"/>
              </a:ext>
            </a:extLst>
          </p:cNvPr>
          <p:cNvCxnSpPr>
            <a:cxnSpLocks/>
          </p:cNvCxnSpPr>
          <p:nvPr/>
        </p:nvCxnSpPr>
        <p:spPr>
          <a:xfrm>
            <a:off x="6110174" y="5942983"/>
            <a:ext cx="7765495" cy="2594457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Imagen 55">
            <a:extLst>
              <a:ext uri="{FF2B5EF4-FFF2-40B4-BE49-F238E27FC236}">
                <a16:creationId xmlns:a16="http://schemas.microsoft.com/office/drawing/2014/main" id="{7ACD4080-31D0-AFA9-6E21-D5586BD243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11663" y="7524714"/>
            <a:ext cx="2799746" cy="2188151"/>
          </a:xfrm>
          <a:prstGeom prst="rect">
            <a:avLst/>
          </a:prstGeom>
        </p:spPr>
      </p:pic>
      <p:cxnSp>
        <p:nvCxnSpPr>
          <p:cNvPr id="52" name="Conector recto de flecha 51">
            <a:extLst>
              <a:ext uri="{FF2B5EF4-FFF2-40B4-BE49-F238E27FC236}">
                <a16:creationId xmlns:a16="http://schemas.microsoft.com/office/drawing/2014/main" id="{8D1BE589-46D6-5692-C525-6E62B983EF11}"/>
              </a:ext>
            </a:extLst>
          </p:cNvPr>
          <p:cNvCxnSpPr>
            <a:cxnSpLocks/>
          </p:cNvCxnSpPr>
          <p:nvPr/>
        </p:nvCxnSpPr>
        <p:spPr>
          <a:xfrm>
            <a:off x="6049939" y="6119638"/>
            <a:ext cx="2179661" cy="2417802"/>
          </a:xfrm>
          <a:prstGeom prst="straightConnector1">
            <a:avLst/>
          </a:prstGeom>
          <a:ln w="38100">
            <a:solidFill>
              <a:schemeClr val="tx1"/>
            </a:solidFill>
            <a:prstDash val="lg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Imagen 59">
            <a:extLst>
              <a:ext uri="{FF2B5EF4-FFF2-40B4-BE49-F238E27FC236}">
                <a16:creationId xmlns:a16="http://schemas.microsoft.com/office/drawing/2014/main" id="{7A4AFCE5-9819-D174-BDC1-60542AE2309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9466" y="3817406"/>
            <a:ext cx="2213822" cy="2389174"/>
          </a:xfrm>
          <a:prstGeom prst="rect">
            <a:avLst/>
          </a:prstGeom>
        </p:spPr>
      </p:pic>
      <p:sp>
        <p:nvSpPr>
          <p:cNvPr id="61" name="TextBox 13">
            <a:extLst>
              <a:ext uri="{FF2B5EF4-FFF2-40B4-BE49-F238E27FC236}">
                <a16:creationId xmlns:a16="http://schemas.microsoft.com/office/drawing/2014/main" id="{3E8BBD4B-1C2D-3A7E-7255-62246FC5B47B}"/>
              </a:ext>
            </a:extLst>
          </p:cNvPr>
          <p:cNvSpPr txBox="1"/>
          <p:nvPr/>
        </p:nvSpPr>
        <p:spPr>
          <a:xfrm>
            <a:off x="1143000" y="675344"/>
            <a:ext cx="12867946" cy="9904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920"/>
              </a:lnSpc>
            </a:pPr>
            <a:r>
              <a:rPr lang="en-US" sz="6000" dirty="0">
                <a:solidFill>
                  <a:srgbClr val="292828"/>
                </a:solidFill>
                <a:latin typeface="HK Grotesk Medium"/>
              </a:rPr>
              <a:t>2. </a:t>
            </a:r>
            <a:r>
              <a:rPr lang="en-US" sz="6000" dirty="0" err="1">
                <a:solidFill>
                  <a:srgbClr val="292828"/>
                </a:solidFill>
                <a:latin typeface="HK Grotesk Medium"/>
              </a:rPr>
              <a:t>Botón</a:t>
            </a:r>
            <a:r>
              <a:rPr lang="en-US" sz="6000" dirty="0">
                <a:solidFill>
                  <a:srgbClr val="292828"/>
                </a:solidFill>
                <a:latin typeface="HK Grotesk Medium"/>
              </a:rPr>
              <a:t> de </a:t>
            </a:r>
            <a:r>
              <a:rPr lang="en-US" sz="6000" dirty="0" err="1">
                <a:solidFill>
                  <a:srgbClr val="292828"/>
                </a:solidFill>
                <a:latin typeface="HK Grotesk Medium"/>
              </a:rPr>
              <a:t>Emergencia</a:t>
            </a:r>
            <a:r>
              <a:rPr lang="en-US" sz="6000" dirty="0">
                <a:solidFill>
                  <a:srgbClr val="292828"/>
                </a:solidFill>
                <a:latin typeface="HK Grotesk Medium"/>
              </a:rPr>
              <a:t> </a:t>
            </a:r>
            <a:r>
              <a:rPr lang="en-US" sz="6000" dirty="0" err="1">
                <a:solidFill>
                  <a:srgbClr val="292828"/>
                </a:solidFill>
                <a:latin typeface="HK Grotesk Medium"/>
              </a:rPr>
              <a:t>Fijo</a:t>
            </a:r>
            <a:r>
              <a:rPr lang="en-US" sz="6000" dirty="0">
                <a:solidFill>
                  <a:srgbClr val="292828"/>
                </a:solidFill>
                <a:latin typeface="HK Grotesk Medium"/>
              </a:rPr>
              <a:t>: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368814B-A358-2555-FCC8-91E9E42957A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4761" y="9420225"/>
            <a:ext cx="4800600" cy="86677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A0182CE-167D-D4B1-771A-BAD25A63AD0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05538" y="5701631"/>
            <a:ext cx="1862136" cy="336219"/>
          </a:xfrm>
          <a:prstGeom prst="rect">
            <a:avLst/>
          </a:prstGeom>
        </p:spPr>
      </p:pic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D0F66247-18B2-E1E2-FE8D-06388C8E6B20}"/>
              </a:ext>
            </a:extLst>
          </p:cNvPr>
          <p:cNvSpPr/>
          <p:nvPr/>
        </p:nvSpPr>
        <p:spPr>
          <a:xfrm>
            <a:off x="9505469" y="3623806"/>
            <a:ext cx="5068660" cy="3170889"/>
          </a:xfrm>
          <a:custGeom>
            <a:avLst/>
            <a:gdLst>
              <a:gd name="connsiteX0" fmla="*/ 2536476 w 5068660"/>
              <a:gd name="connsiteY0" fmla="*/ 61929 h 3170889"/>
              <a:gd name="connsiteX1" fmla="*/ 74629 w 5068660"/>
              <a:gd name="connsiteY1" fmla="*/ 413622 h 3170889"/>
              <a:gd name="connsiteX2" fmla="*/ 5068660 w 5068660"/>
              <a:gd name="connsiteY2" fmla="*/ 3170889 h 3170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68660" h="3170889">
                <a:moveTo>
                  <a:pt x="2536476" y="61929"/>
                </a:moveTo>
                <a:cubicBezTo>
                  <a:pt x="1094537" y="-21305"/>
                  <a:pt x="-347402" y="-104538"/>
                  <a:pt x="74629" y="413622"/>
                </a:cubicBezTo>
                <a:cubicBezTo>
                  <a:pt x="496660" y="931782"/>
                  <a:pt x="2782660" y="2051335"/>
                  <a:pt x="5068660" y="3170889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Forma libre: forma 10">
            <a:extLst>
              <a:ext uri="{FF2B5EF4-FFF2-40B4-BE49-F238E27FC236}">
                <a16:creationId xmlns:a16="http://schemas.microsoft.com/office/drawing/2014/main" id="{28CA084A-051E-112B-3868-5B1930B849B6}"/>
              </a:ext>
            </a:extLst>
          </p:cNvPr>
          <p:cNvSpPr/>
          <p:nvPr/>
        </p:nvSpPr>
        <p:spPr>
          <a:xfrm>
            <a:off x="10634569" y="3727938"/>
            <a:ext cx="2753851" cy="2012643"/>
          </a:xfrm>
          <a:custGeom>
            <a:avLst/>
            <a:gdLst>
              <a:gd name="connsiteX0" fmla="*/ 1407376 w 2753851"/>
              <a:gd name="connsiteY0" fmla="*/ 0 h 2012643"/>
              <a:gd name="connsiteX1" fmla="*/ 28742 w 2753851"/>
              <a:gd name="connsiteY1" fmla="*/ 548640 h 2012643"/>
              <a:gd name="connsiteX2" fmla="*/ 2546859 w 2753851"/>
              <a:gd name="connsiteY2" fmla="*/ 1899139 h 2012643"/>
              <a:gd name="connsiteX3" fmla="*/ 2617197 w 2753851"/>
              <a:gd name="connsiteY3" fmla="*/ 1941342 h 2012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3851" h="2012643">
                <a:moveTo>
                  <a:pt x="1407376" y="0"/>
                </a:moveTo>
                <a:cubicBezTo>
                  <a:pt x="623102" y="116058"/>
                  <a:pt x="-161172" y="232117"/>
                  <a:pt x="28742" y="548640"/>
                </a:cubicBezTo>
                <a:cubicBezTo>
                  <a:pt x="218656" y="865163"/>
                  <a:pt x="2115450" y="1667022"/>
                  <a:pt x="2546859" y="1899139"/>
                </a:cubicBezTo>
                <a:cubicBezTo>
                  <a:pt x="2978268" y="2131256"/>
                  <a:pt x="2598440" y="1934308"/>
                  <a:pt x="2617197" y="1941342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71119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2" grpId="0"/>
      <p:bldP spid="23" grpId="0"/>
      <p:bldP spid="43" grpId="0"/>
      <p:bldP spid="15" grpId="0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>
            <a:extLst>
              <a:ext uri="{FF2B5EF4-FFF2-40B4-BE49-F238E27FC236}">
                <a16:creationId xmlns:a16="http://schemas.microsoft.com/office/drawing/2014/main" id="{2708C23E-12EB-3FEA-4F54-E5F366D58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0963" y="3658249"/>
            <a:ext cx="7230341" cy="5582436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3C9E8AB7-4BC5-4A1E-3130-D411E805BB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2850" y="9429750"/>
            <a:ext cx="3105150" cy="85725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/>
          <a:srcRect l="18070" t="18421" r="17418" b="19701"/>
          <a:stretch>
            <a:fillRect/>
          </a:stretch>
        </p:blipFill>
        <p:spPr>
          <a:xfrm>
            <a:off x="16325502" y="391591"/>
            <a:ext cx="1458355" cy="1274217"/>
          </a:xfrm>
          <a:prstGeom prst="rect">
            <a:avLst/>
          </a:prstGeom>
        </p:spPr>
      </p:pic>
      <p:sp>
        <p:nvSpPr>
          <p:cNvPr id="17" name="TextBox 13">
            <a:extLst>
              <a:ext uri="{FF2B5EF4-FFF2-40B4-BE49-F238E27FC236}">
                <a16:creationId xmlns:a16="http://schemas.microsoft.com/office/drawing/2014/main" id="{99D5FF19-A824-A0F1-CB7F-AC6D10313FE3}"/>
              </a:ext>
            </a:extLst>
          </p:cNvPr>
          <p:cNvSpPr txBox="1"/>
          <p:nvPr/>
        </p:nvSpPr>
        <p:spPr>
          <a:xfrm>
            <a:off x="504143" y="442053"/>
            <a:ext cx="12753646" cy="9904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920"/>
              </a:lnSpc>
            </a:pPr>
            <a:r>
              <a:rPr lang="en-US" sz="5400" dirty="0" err="1">
                <a:solidFill>
                  <a:srgbClr val="292828"/>
                </a:solidFill>
                <a:latin typeface="HK Grotesk Medium"/>
              </a:rPr>
              <a:t>Procesamiento</a:t>
            </a:r>
            <a:r>
              <a:rPr lang="en-US" sz="5400" dirty="0">
                <a:solidFill>
                  <a:srgbClr val="292828"/>
                </a:solidFill>
                <a:latin typeface="HK Grotesk Medium"/>
              </a:rPr>
              <a:t> de la </a:t>
            </a:r>
            <a:r>
              <a:rPr lang="en-US" sz="5400" dirty="0" err="1">
                <a:solidFill>
                  <a:srgbClr val="292828"/>
                </a:solidFill>
                <a:latin typeface="HK Grotesk Medium"/>
              </a:rPr>
              <a:t>llamada</a:t>
            </a:r>
            <a:endParaRPr lang="en-US" sz="5400" dirty="0">
              <a:solidFill>
                <a:srgbClr val="292828"/>
              </a:solidFill>
              <a:latin typeface="HK Grotesk Medium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AE0D55A-8071-3951-7F16-505FC20F5824}"/>
              </a:ext>
            </a:extLst>
          </p:cNvPr>
          <p:cNvSpPr txBox="1"/>
          <p:nvPr/>
        </p:nvSpPr>
        <p:spPr>
          <a:xfrm>
            <a:off x="3252908" y="5857119"/>
            <a:ext cx="51952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/>
              <a:t>El Operador habla con la víctima y de acuerdo a la naturaleza de la emergencia actúa según el protocolo establecido para ese caso.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07D8B0D-9F1C-A400-21F6-078624E087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17105" y="906672"/>
            <a:ext cx="3124200" cy="244160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05ADB01-6BD7-0911-C1F2-20CCF898D8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700" y="4662788"/>
            <a:ext cx="2191079" cy="4348100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F2B3E968-8623-389C-3A4F-C626CEAA4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62" y="6054714"/>
            <a:ext cx="1322354" cy="1564248"/>
          </a:xfrm>
          <a:prstGeom prst="rect">
            <a:avLst/>
          </a:prstGeom>
        </p:spPr>
      </p:pic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4E99AC04-CCB7-E87D-1274-741B65718AAF}"/>
              </a:ext>
            </a:extLst>
          </p:cNvPr>
          <p:cNvCxnSpPr>
            <a:cxnSpLocks/>
            <a:endCxn id="5" idx="1"/>
          </p:cNvCxnSpPr>
          <p:nvPr/>
        </p:nvCxnSpPr>
        <p:spPr>
          <a:xfrm flipV="1">
            <a:off x="3219779" y="2127473"/>
            <a:ext cx="9197326" cy="3073146"/>
          </a:xfrm>
          <a:prstGeom prst="straightConnector1">
            <a:avLst/>
          </a:prstGeom>
          <a:ln w="47625">
            <a:solidFill>
              <a:schemeClr val="tx1"/>
            </a:solidFill>
            <a:prstDash val="lgDash"/>
            <a:headEnd w="lg" len="lg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uadroTexto 26">
            <a:extLst>
              <a:ext uri="{FF2B5EF4-FFF2-40B4-BE49-F238E27FC236}">
                <a16:creationId xmlns:a16="http://schemas.microsoft.com/office/drawing/2014/main" id="{E877642D-03B6-28F7-2FDF-8FAD69530F75}"/>
              </a:ext>
            </a:extLst>
          </p:cNvPr>
          <p:cNvSpPr txBox="1"/>
          <p:nvPr/>
        </p:nvSpPr>
        <p:spPr>
          <a:xfrm>
            <a:off x="1750596" y="3200799"/>
            <a:ext cx="5195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Aparece automáticamente la ubicación georreferenciada del celular en la pantalla del agente</a:t>
            </a:r>
            <a:endParaRPr lang="es-MX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A75DEE1-D1C7-3DFE-00ED-86FD280BC78B}"/>
              </a:ext>
            </a:extLst>
          </p:cNvPr>
          <p:cNvSpPr txBox="1"/>
          <p:nvPr/>
        </p:nvSpPr>
        <p:spPr>
          <a:xfrm>
            <a:off x="1750595" y="1790701"/>
            <a:ext cx="64028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800"/>
              <a:t>El Call Center recibe la llamada y en base a la identificación</a:t>
            </a:r>
          </a:p>
          <a:p>
            <a:r>
              <a:rPr lang="es-CL" sz="1800"/>
              <a:t>del teléfono se abre ventana con la información</a:t>
            </a:r>
          </a:p>
          <a:p>
            <a:r>
              <a:rPr lang="es-CL" sz="1800"/>
              <a:t>de la persona que llama</a:t>
            </a:r>
            <a:endParaRPr lang="es-CL" sz="18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B979FD5-AC28-3811-FB56-460314ADF9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761" y="9420225"/>
            <a:ext cx="4800600" cy="86677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1D45DCC-20D4-7F85-628E-76E09501A0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46056" y="3692920"/>
            <a:ext cx="7114356" cy="308772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2CAB1A3-9340-0BE4-9E8F-B947F42FF3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9734" y="3763229"/>
            <a:ext cx="3497466" cy="391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921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1" grpId="0"/>
    </p:bldLst>
  </p:timing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23798</TotalTime>
  <Words>725</Words>
  <Application>Microsoft Office PowerPoint</Application>
  <PresentationFormat>Personalizado</PresentationFormat>
  <Paragraphs>101</Paragraphs>
  <Slides>16</Slides>
  <Notes>1</Notes>
  <HiddenSlides>0</HiddenSlides>
  <MMClips>3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2" baseType="lpstr">
      <vt:lpstr>HK Grotesk Medium</vt:lpstr>
      <vt:lpstr>Wingdings 3</vt:lpstr>
      <vt:lpstr>Trebuchet MS</vt:lpstr>
      <vt:lpstr>Arial</vt:lpstr>
      <vt:lpstr>Calibri</vt:lpstr>
      <vt:lpstr>Faceta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corporativa Redvoiss v.1 082020</dc:title>
  <dc:creator>Mónica Villarroel</dc:creator>
  <cp:lastModifiedBy>Alberto Mordojovich</cp:lastModifiedBy>
  <cp:revision>26</cp:revision>
  <dcterms:created xsi:type="dcterms:W3CDTF">2006-08-16T00:00:00Z</dcterms:created>
  <dcterms:modified xsi:type="dcterms:W3CDTF">2024-04-24T21:33:58Z</dcterms:modified>
  <dc:identifier>DAEFb370gvs</dc:identifier>
</cp:coreProperties>
</file>