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57" r:id="rId4"/>
    <p:sldId id="279" r:id="rId5"/>
    <p:sldId id="280" r:id="rId6"/>
    <p:sldId id="298" r:id="rId7"/>
    <p:sldId id="284" r:id="rId8"/>
    <p:sldId id="295" r:id="rId9"/>
    <p:sldId id="288" r:id="rId10"/>
    <p:sldId id="299" r:id="rId11"/>
    <p:sldId id="286" r:id="rId12"/>
    <p:sldId id="300" r:id="rId13"/>
    <p:sldId id="297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1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A38"/>
    <a:srgbClr val="DEF913"/>
    <a:srgbClr val="ABF418"/>
    <a:srgbClr val="C4D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1" autoAdjust="0"/>
    <p:restoredTop sz="74736" autoAdjust="0"/>
  </p:normalViewPr>
  <p:slideViewPr>
    <p:cSldViewPr snapToGrid="0">
      <p:cViewPr varScale="1">
        <p:scale>
          <a:sx n="61" d="100"/>
          <a:sy n="61" d="100"/>
        </p:scale>
        <p:origin x="1699" y="43"/>
      </p:cViewPr>
      <p:guideLst>
        <p:guide orient="horz" pos="2183"/>
        <p:guide pos="2880"/>
        <p:guide orient="horz"/>
        <p:guide pos="14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D045-DC2C-CE4D-BEB2-EADB4F05643B}" type="datetimeFigureOut">
              <a:rPr lang="es-ES_tradnl" smtClean="0"/>
              <a:pPr/>
              <a:t>10/08/2020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9CC4-8938-164A-A5F8-008226B258D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818D-B1D3-724F-980B-843F09563057}" type="datetimeFigureOut">
              <a:rPr lang="es-ES_tradnl" smtClean="0"/>
              <a:pPr/>
              <a:t>10/08/2020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6FF82-1539-B540-B79B-DB38C3A4F1E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Delitos de la Ley </a:t>
            </a:r>
            <a:r>
              <a:rPr lang="es-MX" dirty="0" err="1"/>
              <a:t>N°</a:t>
            </a:r>
            <a:r>
              <a:rPr lang="es-MX" dirty="0"/>
              <a:t> 20.393 se refieren más allá de la consumación, por ejemplo:</a:t>
            </a:r>
          </a:p>
          <a:p>
            <a:pPr marL="171450" indent="-171450">
              <a:buFontTx/>
              <a:buChar char="-"/>
            </a:pPr>
            <a:r>
              <a:rPr lang="es-MX" dirty="0"/>
              <a:t>Debió haber sabido</a:t>
            </a:r>
          </a:p>
          <a:p>
            <a:pPr marL="171450" indent="-171450">
              <a:buFontTx/>
              <a:buChar char="-"/>
            </a:pPr>
            <a:r>
              <a:rPr lang="es-MX" dirty="0"/>
              <a:t>Consentir en dar un cohecho</a:t>
            </a:r>
          </a:p>
          <a:p>
            <a:pPr marL="171450" indent="-171450">
              <a:buFontTx/>
              <a:buChar char="-"/>
            </a:pPr>
            <a:r>
              <a:rPr lang="es-MX" dirty="0"/>
              <a:t>Inducir a hacer algo a terceros</a:t>
            </a:r>
          </a:p>
          <a:p>
            <a:pPr marL="0" indent="0">
              <a:buFontTx/>
              <a:buNone/>
            </a:pPr>
            <a:endParaRPr lang="es-MX" dirty="0"/>
          </a:p>
          <a:p>
            <a:pPr algn="just"/>
            <a:r>
              <a:rPr lang="es-MX" b="1" dirty="0"/>
              <a:t>Lavado de Activos:</a:t>
            </a:r>
          </a:p>
          <a:p>
            <a:pPr algn="just"/>
            <a:r>
              <a:rPr lang="es-MX" b="0" dirty="0"/>
              <a:t>Respecto a los bienes que provengan de delitos</a:t>
            </a:r>
          </a:p>
          <a:p>
            <a:pPr marL="228600" indent="-228600" algn="just">
              <a:buAutoNum type="alphaLcParenR"/>
            </a:pPr>
            <a:r>
              <a:rPr lang="es-MX" b="0" dirty="0"/>
              <a:t>Ocultar o disimular su origen</a:t>
            </a:r>
          </a:p>
          <a:p>
            <a:pPr marL="228600" indent="-228600" algn="just">
              <a:buAutoNum type="alphaLcParenR"/>
            </a:pPr>
            <a:r>
              <a:rPr lang="es-MX" b="0" dirty="0"/>
              <a:t>Ocultar o disimular los bienes</a:t>
            </a:r>
          </a:p>
          <a:p>
            <a:pPr marL="228600" indent="-228600" algn="just">
              <a:buAutoNum type="alphaLcParenR"/>
            </a:pPr>
            <a:r>
              <a:rPr lang="es-MX" b="0" dirty="0"/>
              <a:t>Uso de los bienes con ánimo de lucro</a:t>
            </a:r>
          </a:p>
          <a:p>
            <a:pPr marL="0" indent="0" algn="just">
              <a:buNone/>
            </a:pPr>
            <a:endParaRPr lang="es-MX" b="0" dirty="0"/>
          </a:p>
          <a:p>
            <a:pPr marL="0" indent="0" algn="just">
              <a:buNone/>
            </a:pPr>
            <a:r>
              <a:rPr lang="es-MX" b="0" dirty="0"/>
              <a:t>Pero hay muchos delitos precedentes de lavado de activos. </a:t>
            </a:r>
          </a:p>
          <a:p>
            <a:pPr marL="0" indent="0" algn="just">
              <a:buNone/>
            </a:pPr>
            <a:endParaRPr lang="es-MX" b="0" u="sng" dirty="0"/>
          </a:p>
          <a:p>
            <a:pPr marL="0" indent="0" algn="just">
              <a:buNone/>
            </a:pPr>
            <a:r>
              <a:rPr lang="es-MX" b="0" u="sng" dirty="0"/>
              <a:t>Delitos establecidos en la Ley de Mercado de Valores</a:t>
            </a:r>
          </a:p>
          <a:p>
            <a:pPr marL="0" indent="0" algn="just">
              <a:buNone/>
            </a:pPr>
            <a:r>
              <a:rPr lang="es-MX" b="0" dirty="0"/>
              <a:t>Efectuar transacciones con valores con el objeto de hacer variar artificialmente los precios. </a:t>
            </a:r>
          </a:p>
          <a:p>
            <a:pPr marL="0" indent="0" algn="just">
              <a:buNone/>
            </a:pPr>
            <a:r>
              <a:rPr lang="es-MX" b="0" dirty="0"/>
              <a:t>Efectuar cotizaciones o transacciones ficticias respecto a cualquier valor. </a:t>
            </a:r>
          </a:p>
          <a:p>
            <a:pPr marL="0" indent="0" algn="just">
              <a:buNone/>
            </a:pPr>
            <a:r>
              <a:rPr lang="es-MX" b="0" dirty="0"/>
              <a:t>Inducir a la compra o venta de valores mediante mecanismos engañosos o fraudulentos. </a:t>
            </a:r>
          </a:p>
          <a:p>
            <a:pPr marL="0" indent="0" algn="just">
              <a:buNone/>
            </a:pPr>
            <a:r>
              <a:rPr lang="es-MX" b="0" dirty="0"/>
              <a:t>Revelar información privilegiada con objeto de obtener un beneficio para sí o para terceros. </a:t>
            </a:r>
          </a:p>
          <a:p>
            <a:pPr marL="0" indent="0" algn="just">
              <a:buNone/>
            </a:pPr>
            <a:r>
              <a:rPr lang="es-MX" b="0" dirty="0"/>
              <a:t>Difundir información falsa o tendenciosa induciendo error al mercado de valores.</a:t>
            </a:r>
          </a:p>
          <a:p>
            <a:pPr marL="0" indent="0" algn="just">
              <a:buNone/>
            </a:pPr>
            <a:endParaRPr lang="es-MX" b="0" dirty="0"/>
          </a:p>
          <a:p>
            <a:pPr marL="0" indent="0" algn="just">
              <a:buNone/>
            </a:pPr>
            <a:r>
              <a:rPr lang="es-MX" b="0" u="sng" dirty="0"/>
              <a:t>Delitos establecidos en la Ley General de Bancos</a:t>
            </a:r>
          </a:p>
          <a:p>
            <a:pPr marL="0" indent="0" algn="just">
              <a:buNone/>
            </a:pPr>
            <a:r>
              <a:rPr lang="es-MX" b="0" u="none" dirty="0"/>
              <a:t>Obtener créditos de instituciones de crédito suministrando daos falsos o maliciosamente incompletos.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0" u="none" dirty="0"/>
              <a:t>Defraudación al Fisco: obtener devoluciones de impuestos que no corresponden mediante maniobras fraudulentas.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0" u="none" dirty="0"/>
              <a:t>Defraudación a terceros sobre MM$20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0" u="none" dirty="0"/>
              <a:t>Fraude al Fisco sobre MM$20: obtener recursos del fisco de manera fraudulenta.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Financiamiento del terrorismo: </a:t>
            </a:r>
            <a:r>
              <a:rPr lang="es-MX" b="0" u="none" dirty="0"/>
              <a:t>solicitar, recaudar o proveer fondos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Sobornar a Funcionarios Públicos: </a:t>
            </a:r>
            <a:r>
              <a:rPr lang="es-MX" b="0" u="none" dirty="0"/>
              <a:t>dar, ofrecer o consentir en dar un beneficio, en provecho propio o de terceros.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Cohecho entre privados: </a:t>
            </a:r>
            <a:r>
              <a:rPr lang="es-MX" b="0" u="none" dirty="0"/>
              <a:t>(1) solicita o aceptar un soborno, (2) sobornar. Favorecer a un oferente por sobre otro.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Receptación: </a:t>
            </a:r>
            <a:r>
              <a:rPr lang="es-MX" b="0" u="none" dirty="0"/>
              <a:t>especies robadas. Tener, transportar, transformar, comercializar.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Negociación Incompatible: </a:t>
            </a:r>
            <a:r>
              <a:rPr lang="es-MX" b="0" u="none" dirty="0"/>
              <a:t>conflicto de interés</a:t>
            </a:r>
          </a:p>
          <a:p>
            <a:pPr marL="0" indent="0" algn="just">
              <a:buNone/>
            </a:pPr>
            <a:r>
              <a:rPr lang="es-MX" b="0" u="none" dirty="0"/>
              <a:t>Director o gerente de una sociedad que presenta un interés directo o indirecto en un negocio incompatible con su rol, grave conflicto de interés. O que no impida que sus personas relacionadas tomen interés en el negocio en cuestión. </a:t>
            </a:r>
          </a:p>
          <a:p>
            <a:pPr marL="0" indent="0">
              <a:buFontTx/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632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u="none" dirty="0"/>
              <a:t>Apropiación indebida: </a:t>
            </a:r>
            <a:r>
              <a:rPr lang="es-MX" b="0" u="none" dirty="0"/>
              <a:t>apropiarse o distraer fondos o bienes de terceros recibidos con el compromiso de devolverlos.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Administración desleal: </a:t>
            </a:r>
            <a:r>
              <a:rPr lang="es-MX" b="0" u="none" dirty="0"/>
              <a:t>patrimonio de tercero. </a:t>
            </a:r>
          </a:p>
          <a:p>
            <a:pPr marL="0" indent="0" algn="just">
              <a:buNone/>
            </a:pPr>
            <a:endParaRPr lang="es-MX" b="0" u="none" dirty="0"/>
          </a:p>
          <a:p>
            <a:pPr marL="0" indent="0" algn="just">
              <a:buNone/>
            </a:pPr>
            <a:r>
              <a:rPr lang="es-MX" b="1" u="none" dirty="0"/>
              <a:t>Infracciones sobre Recursos Hidrobiológicos: </a:t>
            </a:r>
            <a:r>
              <a:rPr lang="es-MX" b="0" u="none" dirty="0"/>
              <a:t>(enero 2019)</a:t>
            </a:r>
          </a:p>
          <a:p>
            <a:pPr marL="0" indent="0" algn="just">
              <a:buNone/>
            </a:pPr>
            <a:r>
              <a:rPr lang="es-MX" b="0" u="none" dirty="0"/>
              <a:t>Ley General de Pesca y Acuicultura</a:t>
            </a:r>
          </a:p>
          <a:p>
            <a:pPr marL="228600" indent="-228600" algn="just">
              <a:buAutoNum type="arabicParenR"/>
            </a:pPr>
            <a:r>
              <a:rPr lang="es-MX" b="0" u="none" dirty="0"/>
              <a:t>Contaminar cuerpos de agua que causen daño a los recursos hidrobiológicos</a:t>
            </a:r>
          </a:p>
          <a:p>
            <a:pPr marL="228600" indent="-228600" algn="just">
              <a:buAutoNum type="arabicParenR"/>
            </a:pPr>
            <a:r>
              <a:rPr lang="es-MX" b="0" u="none" dirty="0"/>
              <a:t>Infringir la veda de recursos hidrobiológicos.</a:t>
            </a:r>
          </a:p>
          <a:p>
            <a:pPr marL="228600" indent="-228600" algn="just">
              <a:buAutoNum type="arabicParenR"/>
            </a:pPr>
            <a:r>
              <a:rPr lang="es-MX" b="0" u="none" dirty="0"/>
              <a:t>Infringir las áreas de manejo y explotación de recursos bentónicos (organismos que viven en los fondos acuáticos)</a:t>
            </a:r>
          </a:p>
          <a:p>
            <a:pPr marL="228600" indent="-228600" algn="just">
              <a:buAutoNum type="arabicParenR"/>
            </a:pPr>
            <a:r>
              <a:rPr lang="es-MX" b="0" u="none" dirty="0"/>
              <a:t>Infringir normativas asociadas a recursos hidrobiológicos en estado de colapsado o sobreexplotado.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48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u="none" dirty="0"/>
              <a:t>DEBE EXISTIR LA DEBIDA </a:t>
            </a:r>
            <a:r>
              <a:rPr lang="es-MX" b="1" u="sng" dirty="0"/>
              <a:t>DILIGENCIA EN DENUNCIAR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551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u="none" dirty="0"/>
              <a:t>¿</a:t>
            </a:r>
            <a:r>
              <a:rPr lang="es-MX" b="1" u="sng" dirty="0"/>
              <a:t>Qué denunciar</a:t>
            </a:r>
            <a:r>
              <a:rPr lang="es-MX" b="1" u="none" dirty="0"/>
              <a:t>? </a:t>
            </a:r>
            <a:r>
              <a:rPr lang="es-MX" b="0" u="none" dirty="0"/>
              <a:t>No requiere haberlos conocidos directamente, ni tampoco tener la certeza que se haya cometido algún delito.</a:t>
            </a:r>
          </a:p>
          <a:p>
            <a:r>
              <a:rPr lang="es-MX" b="0" u="none" dirty="0"/>
              <a:t>El único requisito es que se realice de </a:t>
            </a:r>
            <a:r>
              <a:rPr lang="es-MX" b="1" u="none" dirty="0"/>
              <a:t>buena fe</a:t>
            </a:r>
            <a:r>
              <a:rPr lang="es-MX" b="0" u="none" dirty="0"/>
              <a:t>.  </a:t>
            </a:r>
          </a:p>
          <a:p>
            <a:r>
              <a:rPr lang="es-MX" b="0" u="none" dirty="0"/>
              <a:t>La empresa deja a disposición el </a:t>
            </a:r>
            <a:r>
              <a:rPr lang="es-MX" b="1" u="none" dirty="0"/>
              <a:t>CANAL DE DENUNCIA</a:t>
            </a:r>
          </a:p>
          <a:p>
            <a:endParaRPr lang="es-MX" dirty="0"/>
          </a:p>
          <a:p>
            <a:r>
              <a:rPr lang="es-MX" b="1" u="sng" dirty="0"/>
              <a:t>Antecedentes</a:t>
            </a:r>
            <a:r>
              <a:rPr lang="es-MX" b="1" u="none" dirty="0"/>
              <a:t>: (en la medida de lo posible)</a:t>
            </a:r>
          </a:p>
          <a:p>
            <a:pPr marL="228600" indent="-228600">
              <a:buAutoNum type="alphaLcParenR"/>
            </a:pPr>
            <a:r>
              <a:rPr lang="es-MX" b="0" u="none" dirty="0"/>
              <a:t>Individualización del denunciante (contacto)</a:t>
            </a:r>
          </a:p>
          <a:p>
            <a:pPr marL="228600" indent="-228600">
              <a:buAutoNum type="alphaLcParenR"/>
            </a:pPr>
            <a:r>
              <a:rPr lang="es-MX" b="0" u="none" dirty="0"/>
              <a:t>Relación con la empresa</a:t>
            </a:r>
          </a:p>
          <a:p>
            <a:pPr marL="228600" indent="-228600">
              <a:buAutoNum type="alphaLcParenR"/>
            </a:pPr>
            <a:r>
              <a:rPr lang="es-MX" b="0" u="none" dirty="0"/>
              <a:t>Descripción de la denuncia (hechos, circunstancias, personas involucradas, forma que fueron conocidos los hechos, o cualquier otro antecedente que se considere relevante)</a:t>
            </a:r>
          </a:p>
          <a:p>
            <a:pPr marL="0" indent="0">
              <a:buNone/>
            </a:pPr>
            <a:endParaRPr lang="es-MX" b="0" u="none" dirty="0"/>
          </a:p>
          <a:p>
            <a:pPr marL="0" indent="0">
              <a:buNone/>
            </a:pPr>
            <a:r>
              <a:rPr lang="es-MX" b="1" u="none" dirty="0"/>
              <a:t>Mientras más antecedentes mejor. Facilita la investigación.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324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b="0" u="none" dirty="0"/>
              <a:t>Conocen el Modelo de Prevención</a:t>
            </a:r>
          </a:p>
          <a:p>
            <a:pPr marL="228600" indent="-228600">
              <a:buAutoNum type="arabicPeriod"/>
            </a:pPr>
            <a:r>
              <a:rPr lang="es-MX" b="0" u="none" dirty="0"/>
              <a:t>Conoce los roles y responsabilidades que el Modelo de Prevención le asigna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MX" b="0" u="none" dirty="0"/>
              <a:t>Comité de Ética: Titular o Suplente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MX" b="0" u="none" dirty="0"/>
              <a:t>Trabajador de la Empresa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b="0" u="none" dirty="0"/>
              <a:t>Debida diligencia en: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MX" b="0" u="none" dirty="0"/>
              <a:t>Conocer a sus contrapartes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MX" b="0" u="none" dirty="0"/>
              <a:t>No realizar operaciones o transacciones que se liquiden o cancelen en efectivo, salvo aquellas que están autorizadas.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MX" b="0" u="none" dirty="0"/>
              <a:t>Denunciar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b="0" u="none" dirty="0"/>
              <a:t>Sujeto a sanciones por incumplimiento</a:t>
            </a:r>
          </a:p>
          <a:p>
            <a:pPr marL="228600" lvl="0" indent="-228600">
              <a:buFont typeface="+mj-lt"/>
              <a:buAutoNum type="arabicPeriod"/>
            </a:pPr>
            <a:endParaRPr lang="es-MX" b="0" u="none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308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FF82-1539-B540-B79B-DB38C3A4F1E0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00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-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2D692-CDF4-804B-ADD0-108DEFFCE8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6039729" y="0"/>
            <a:ext cx="3112436" cy="7008258"/>
          </a:xfrm>
          <a:prstGeom prst="rect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203200" y="5460665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6039729" y="0"/>
            <a:ext cx="3112436" cy="666192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 userDrawn="1"/>
        </p:nvSpPr>
        <p:spPr>
          <a:xfrm>
            <a:off x="647711" y="181444"/>
            <a:ext cx="394968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cap="all" spc="2400" dirty="0">
                <a:solidFill>
                  <a:srgbClr val="383A38"/>
                </a:solidFill>
                <a:latin typeface="Myriad Pro"/>
                <a:cs typeface="Myriad Pro"/>
              </a:rPr>
              <a:t>REDVOISS</a:t>
            </a:r>
          </a:p>
        </p:txBody>
      </p:sp>
      <p:pic>
        <p:nvPicPr>
          <p:cNvPr id="12" name="Imagen 11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11" y="5926284"/>
            <a:ext cx="872943" cy="795191"/>
          </a:xfrm>
          <a:prstGeom prst="rect">
            <a:avLst/>
          </a:prstGeom>
        </p:spPr>
      </p:pic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635011" y="1892300"/>
            <a:ext cx="52451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 cap="all">
                <a:solidFill>
                  <a:srgbClr val="C4DA24"/>
                </a:solidFill>
                <a:latin typeface="Myriad Pro"/>
                <a:cs typeface="Myriad Pro"/>
              </a:defRPr>
            </a:lvl1pPr>
          </a:lstStyle>
          <a:p>
            <a:r>
              <a:rPr lang="es-ES_tradnl" dirty="0"/>
              <a:t>título</a:t>
            </a:r>
          </a:p>
        </p:txBody>
      </p:sp>
      <p:sp>
        <p:nvSpPr>
          <p:cNvPr id="15" name="Título 13"/>
          <p:cNvSpPr txBox="1">
            <a:spLocks/>
          </p:cNvSpPr>
          <p:nvPr userDrawn="1"/>
        </p:nvSpPr>
        <p:spPr>
          <a:xfrm>
            <a:off x="647711" y="3436553"/>
            <a:ext cx="4419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>
              <a:defRPr sz="4800" b="1" cap="all">
                <a:solidFill>
                  <a:srgbClr val="C4DA24"/>
                </a:solidFill>
                <a:latin typeface="Myriad Pro"/>
                <a:cs typeface="Myriad Pro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all" spc="4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Subtítulo o breve descripción de la solución o servicio</a:t>
            </a:r>
          </a:p>
        </p:txBody>
      </p:sp>
    </p:spTree>
    <p:extLst>
      <p:ext uri="{BB962C8B-B14F-4D97-AF65-F5344CB8AC3E}">
        <p14:creationId xmlns:p14="http://schemas.microsoft.com/office/powerpoint/2010/main" val="237722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_franja-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3464" y="1879600"/>
            <a:ext cx="3894136" cy="358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20" name="Imagen 19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_franja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3464" y="1879600"/>
            <a:ext cx="3894136" cy="358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  <p:sp>
        <p:nvSpPr>
          <p:cNvPr id="12" name="Marcador de posición de imagen 11"/>
          <p:cNvSpPr>
            <a:spLocks noGrp="1"/>
          </p:cNvSpPr>
          <p:nvPr>
            <p:ph type="pic" sz="quarter" idx="10"/>
          </p:nvPr>
        </p:nvSpPr>
        <p:spPr>
          <a:xfrm>
            <a:off x="6362700" y="-190500"/>
            <a:ext cx="3009900" cy="7200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V_franja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3464" y="1879600"/>
            <a:ext cx="3894136" cy="358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6388100" y="0"/>
            <a:ext cx="2755900" cy="5715000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V_franja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3464" y="1879600"/>
            <a:ext cx="3894136" cy="358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6388100" y="1143000"/>
            <a:ext cx="2755900" cy="5715000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V_franja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3464" y="1816100"/>
            <a:ext cx="4247636" cy="364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2306570" y="1"/>
            <a:ext cx="4213721" cy="1066800"/>
          </a:xfrm>
          <a:prstGeom prst="rect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V_franja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99269" y="1630721"/>
            <a:ext cx="1617662" cy="1266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spc="300">
                <a:solidFill>
                  <a:srgbClr val="383A3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8" name="Imagen 7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269" y="6101314"/>
            <a:ext cx="643598" cy="58627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2306570" y="0"/>
            <a:ext cx="6989830" cy="7023099"/>
          </a:xfrm>
          <a:prstGeom prst="rect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84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112759"/>
            <a:ext cx="9144000" cy="7008258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ico_redvoiss_2013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8842" y="5592346"/>
            <a:ext cx="1043248" cy="9503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2300" y="2560638"/>
            <a:ext cx="8178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5400" b="0" i="0" spc="600">
                <a:solidFill>
                  <a:srgbClr val="383A3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es-ES_tradnl" dirty="0"/>
              <a:t>SALUDO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8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2" r:id="rId3"/>
    <p:sldLayoutId id="2147483663" r:id="rId4"/>
    <p:sldLayoutId id="2147483666" r:id="rId5"/>
    <p:sldLayoutId id="2147483664" r:id="rId6"/>
    <p:sldLayoutId id="2147483665" r:id="rId7"/>
    <p:sldLayoutId id="2147483650" r:id="rId8"/>
    <p:sldLayoutId id="214748366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 cap="all">
          <a:solidFill>
            <a:srgbClr val="C4DA24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100" kern="1200" cap="all">
          <a:solidFill>
            <a:schemeClr val="bg1">
              <a:lumMod val="50000"/>
            </a:schemeClr>
          </a:solidFill>
          <a:latin typeface="+mn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1100" kern="1200" cap="all">
          <a:solidFill>
            <a:schemeClr val="bg1">
              <a:lumMod val="50000"/>
            </a:schemeClr>
          </a:solidFill>
          <a:latin typeface="+mn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100" kern="1200" cap="all">
          <a:solidFill>
            <a:schemeClr val="bg1">
              <a:lumMod val="50000"/>
            </a:schemeClr>
          </a:solidFill>
          <a:latin typeface="+mn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1100" kern="1200" cap="all">
          <a:solidFill>
            <a:schemeClr val="bg1">
              <a:lumMod val="50000"/>
            </a:schemeClr>
          </a:solidFill>
          <a:latin typeface="+mn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1100" kern="1200" cap="all">
          <a:solidFill>
            <a:schemeClr val="bg1">
              <a:lumMod val="50000"/>
            </a:schemeClr>
          </a:solidFill>
          <a:latin typeface="+mn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039729" y="0"/>
            <a:ext cx="3112436" cy="7008258"/>
          </a:xfrm>
          <a:prstGeom prst="rect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03200" y="5460665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21537" y="4152238"/>
            <a:ext cx="385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S" sz="1200" cap="all" spc="400" dirty="0">
                <a:solidFill>
                  <a:srgbClr val="383A38"/>
                </a:solidFill>
                <a:latin typeface="Myriad Pro"/>
                <a:cs typeface="Myriad Pro"/>
              </a:rPr>
              <a:t>ALEX GONZÁLEZ SERSEN</a:t>
            </a:r>
          </a:p>
          <a:p>
            <a:pPr algn="r"/>
            <a:r>
              <a:rPr lang="es-ES" sz="12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ENCARGADO DE PREVENCIÓN DE DELITOS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39729" y="0"/>
            <a:ext cx="3112436" cy="666192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 descr="ico_redvoiss_2013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" y="5737664"/>
            <a:ext cx="872943" cy="79519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47710" y="943191"/>
            <a:ext cx="52275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spc="300" dirty="0">
                <a:solidFill>
                  <a:srgbClr val="C4DA24"/>
                </a:solidFill>
                <a:latin typeface="Myriad Pro"/>
                <a:cs typeface="Myriad Pro"/>
              </a:rPr>
              <a:t>MODELO DE PREVENCIÓN DEL DELITO Y CONDUCTAS IMPROPIAS</a:t>
            </a:r>
            <a:endParaRPr lang="es-ES" sz="3200" b="1" spc="300" dirty="0">
              <a:solidFill>
                <a:srgbClr val="C4DA24"/>
              </a:solidFill>
              <a:latin typeface="Myriad Pro"/>
              <a:cs typeface="Myriad Pro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7711" y="181444"/>
            <a:ext cx="394968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cap="all" spc="2400" dirty="0">
                <a:solidFill>
                  <a:srgbClr val="383A38"/>
                </a:solidFill>
                <a:latin typeface="Myriad Pro"/>
                <a:cs typeface="Myriad Pro"/>
              </a:rPr>
              <a:t>REDVOISS</a:t>
            </a:r>
          </a:p>
        </p:txBody>
      </p:sp>
      <p:pic>
        <p:nvPicPr>
          <p:cNvPr id="16" name="Imagen 15" descr="network.png"/>
          <p:cNvPicPr>
            <a:picLocks noChangeAspect="1"/>
          </p:cNvPicPr>
          <p:nvPr/>
        </p:nvPicPr>
        <p:blipFill>
          <a:blip r:embed="rId3">
            <a:grayscl/>
            <a:lum bright="-100000"/>
            <a:alphaModFix amt="27000"/>
          </a:blip>
          <a:stretch>
            <a:fillRect/>
          </a:stretch>
        </p:blipFill>
        <p:spPr>
          <a:xfrm>
            <a:off x="6039729" y="3080171"/>
            <a:ext cx="4429760" cy="4429760"/>
          </a:xfrm>
          <a:prstGeom prst="rect">
            <a:avLst/>
          </a:prstGeom>
          <a:noFill/>
        </p:spPr>
      </p:pic>
      <p:pic>
        <p:nvPicPr>
          <p:cNvPr id="17" name="Imagen 16" descr="network.png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8153146">
            <a:off x="6866570" y="4155373"/>
            <a:ext cx="3164583" cy="3164583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E84737-2DE5-4A82-942F-F98046DCDF6E}"/>
              </a:ext>
            </a:extLst>
          </p:cNvPr>
          <p:cNvSpPr/>
          <p:nvPr/>
        </p:nvSpPr>
        <p:spPr>
          <a:xfrm>
            <a:off x="2021537" y="5045166"/>
            <a:ext cx="3853720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S" sz="1200" cap="all" spc="400" dirty="0">
                <a:solidFill>
                  <a:srgbClr val="383A38"/>
                </a:solidFill>
                <a:latin typeface="Myriad Pro"/>
                <a:cs typeface="Myriad Pro"/>
              </a:rPr>
              <a:t>Agosto 2020</a:t>
            </a:r>
            <a:endParaRPr lang="es-ES" sz="1200" b="1" cap="all" spc="400" dirty="0">
              <a:solidFill>
                <a:srgbClr val="383A38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7013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28635" y="935874"/>
            <a:ext cx="2428865" cy="134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SUSCRIPCIÓN DE ANEXO A LOS CONTRATOS DE TRABAJO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0202" y="-340795"/>
            <a:ext cx="2623709" cy="5069417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95310" y="5878"/>
            <a:ext cx="10284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10.</a:t>
            </a: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6E7B4FB8-4E7C-486D-9BB9-31D68E96C48D}"/>
              </a:ext>
            </a:extLst>
          </p:cNvPr>
          <p:cNvSpPr/>
          <p:nvPr/>
        </p:nvSpPr>
        <p:spPr>
          <a:xfrm rot="16200000">
            <a:off x="6838663" y="3762088"/>
            <a:ext cx="2166875" cy="2443798"/>
          </a:xfrm>
          <a:prstGeom prst="hexagon">
            <a:avLst/>
          </a:prstGeom>
          <a:solidFill>
            <a:srgbClr val="383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0E8595-356F-46E4-B09A-03EAE462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01" y="3755723"/>
            <a:ext cx="2443799" cy="24565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C736F5-EE62-4211-A2D2-33DD971B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8" y="2464488"/>
            <a:ext cx="5653701" cy="25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80976" y="1117827"/>
            <a:ext cx="2184880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CONCLUSIONES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5310" y="5878"/>
            <a:ext cx="10284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10.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06570" y="1"/>
            <a:ext cx="4213721" cy="1066800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rgbClr val="383A38"/>
              </a:solidFill>
              <a:latin typeface="Myriad Pro"/>
            </a:endParaRPr>
          </a:p>
        </p:txBody>
      </p:sp>
      <p:sp>
        <p:nvSpPr>
          <p:cNvPr id="7" name="1 Marcador de texto">
            <a:extLst>
              <a:ext uri="{FF2B5EF4-FFF2-40B4-BE49-F238E27FC236}">
                <a16:creationId xmlns:a16="http://schemas.microsoft.com/office/drawing/2014/main" id="{F457E1C9-B542-4B25-A83A-71EA85EE6144}"/>
              </a:ext>
            </a:extLst>
          </p:cNvPr>
          <p:cNvSpPr txBox="1">
            <a:spLocks/>
          </p:cNvSpPr>
          <p:nvPr/>
        </p:nvSpPr>
        <p:spPr>
          <a:xfrm>
            <a:off x="180976" y="1733797"/>
            <a:ext cx="8420094" cy="4263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u="sng" cap="all" dirty="0">
                <a:cs typeface="Segoe UI Light" panose="020B0502040204020203" pitchFamily="34" charset="0"/>
              </a:rPr>
              <a:t>Formalización de la normativa interna </a:t>
            </a:r>
            <a:r>
              <a:rPr lang="es-MX" sz="1600" cap="all" dirty="0">
                <a:cs typeface="Segoe UI Light" panose="020B0502040204020203" pitchFamily="34" charset="0"/>
              </a:rPr>
              <a:t>destinada a proteger a todos los colaboradores y accionistas de la empresa </a:t>
            </a:r>
            <a:r>
              <a:rPr lang="es-MX" sz="1600" b="1" u="sng" cap="all" dirty="0">
                <a:cs typeface="Segoe UI Light" panose="020B0502040204020203" pitchFamily="34" charset="0"/>
              </a:rPr>
              <a:t>(acreditar ante terceros)</a:t>
            </a:r>
            <a:r>
              <a:rPr lang="es-MX" sz="1600" cap="all" dirty="0">
                <a:cs typeface="Segoe UI Light" panose="020B0502040204020203" pitchFamily="34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cap="all" dirty="0">
                <a:cs typeface="Segoe UI Light" panose="020B0502040204020203" pitchFamily="34" charset="0"/>
              </a:rPr>
              <a:t>Todas las personas vinculadas a la empresa tienen </a:t>
            </a:r>
            <a:r>
              <a:rPr lang="es-MX" sz="1600" b="1" u="sng" cap="all" dirty="0">
                <a:cs typeface="Segoe UI Light" panose="020B0502040204020203" pitchFamily="34" charset="0"/>
              </a:rPr>
              <a:t>un rol activo </a:t>
            </a:r>
            <a:r>
              <a:rPr lang="es-MX" sz="1600" cap="all" dirty="0">
                <a:cs typeface="Segoe UI Light" panose="020B0502040204020203" pitchFamily="34" charset="0"/>
              </a:rPr>
              <a:t>en el modelo de prevención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u="sng" cap="all" dirty="0">
                <a:cs typeface="Segoe UI Light" panose="020B0502040204020203" pitchFamily="34" charset="0"/>
              </a:rPr>
              <a:t>Denunciar oportunamente es clave </a:t>
            </a:r>
            <a:r>
              <a:rPr lang="es-MX" sz="1600" cap="all" dirty="0">
                <a:cs typeface="Segoe UI Light" panose="020B0502040204020203" pitchFamily="34" charset="0"/>
              </a:rPr>
              <a:t>para el buen funcionamiento del modelo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u="sng" cap="all" dirty="0">
                <a:cs typeface="Segoe UI Light" panose="020B0502040204020203" pitchFamily="34" charset="0"/>
              </a:rPr>
              <a:t>No debiera constituir una mayor carga de trabajo </a:t>
            </a:r>
            <a:r>
              <a:rPr lang="es-MX" sz="1600" cap="all" dirty="0">
                <a:cs typeface="Segoe UI Light" panose="020B0502040204020203" pitchFamily="34" charset="0"/>
              </a:rPr>
              <a:t>para los colaboradores de la empresa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cap="all" dirty="0">
                <a:cs typeface="Segoe UI Light" panose="020B0502040204020203" pitchFamily="34" charset="0"/>
              </a:rPr>
              <a:t>El modelo de prevención es un sistema </a:t>
            </a:r>
            <a:r>
              <a:rPr lang="es-MX" sz="1600" b="1" u="sng" cap="all" dirty="0">
                <a:cs typeface="Segoe UI Light" panose="020B0502040204020203" pitchFamily="34" charset="0"/>
              </a:rPr>
              <a:t>dinámico</a:t>
            </a:r>
          </a:p>
          <a:p>
            <a:pPr algn="just">
              <a:lnSpc>
                <a:spcPct val="150000"/>
              </a:lnSpc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¿preguntas?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1E0386-3446-4F0D-B678-19B8AC04CA30}"/>
              </a:ext>
            </a:extLst>
          </p:cNvPr>
          <p:cNvSpPr txBox="1"/>
          <p:nvPr/>
        </p:nvSpPr>
        <p:spPr>
          <a:xfrm>
            <a:off x="1404422" y="3954483"/>
            <a:ext cx="6614555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b="1" dirty="0"/>
              <a:t>¿QUÉ SE DEBE HACER SI SE TOMA CONOCIMIENTO DE UN POSIBLE DELITO O CONDUCTA IMPROPIA (CANAL INFORMAL)?</a:t>
            </a:r>
          </a:p>
        </p:txBody>
      </p:sp>
    </p:spTree>
    <p:extLst>
      <p:ext uri="{BB962C8B-B14F-4D97-AF65-F5344CB8AC3E}">
        <p14:creationId xmlns:p14="http://schemas.microsoft.com/office/powerpoint/2010/main" val="39800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texto"/>
          <p:cNvSpPr txBox="1">
            <a:spLocks/>
          </p:cNvSpPr>
          <p:nvPr/>
        </p:nvSpPr>
        <p:spPr>
          <a:xfrm>
            <a:off x="2306570" y="1464719"/>
            <a:ext cx="4762366" cy="1190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_tradnl" sz="1600" cap="all" dirty="0"/>
              <a:t>Sistema diseñado con el objeto de </a:t>
            </a:r>
            <a:r>
              <a:rPr lang="es-ES_tradnl" sz="1600" b="1" u="sng" cap="all" dirty="0"/>
              <a:t>prevenir</a:t>
            </a:r>
            <a:r>
              <a:rPr lang="es-ES_tradnl" sz="1600" cap="all" dirty="0"/>
              <a:t> que se cometan </a:t>
            </a:r>
            <a:r>
              <a:rPr lang="es-ES_tradnl" sz="1600" b="1" u="sng" cap="all" dirty="0"/>
              <a:t>conductas</a:t>
            </a:r>
            <a:r>
              <a:rPr lang="es-ES_tradnl" sz="1600" cap="all" dirty="0"/>
              <a:t> que configuren </a:t>
            </a:r>
            <a:r>
              <a:rPr lang="es-ES_tradnl" sz="1600" b="1" u="sng" cap="all" dirty="0"/>
              <a:t>delitos o que se consideren como impropias</a:t>
            </a:r>
            <a:endParaRPr lang="es-MX" sz="1600" b="1" u="sng" cap="all" dirty="0">
              <a:cs typeface="Segoe UI Light" panose="020B05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6570" y="1"/>
            <a:ext cx="4213721" cy="1066800"/>
          </a:xfrm>
          <a:prstGeom prst="rect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67193" y="1389857"/>
            <a:ext cx="1974536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b="1" cap="all" spc="170" dirty="0">
                <a:solidFill>
                  <a:srgbClr val="383A38"/>
                </a:solidFill>
                <a:latin typeface="Myriad Pro"/>
                <a:cs typeface="Myriad Pro"/>
              </a:rPr>
              <a:t>¿Qué es el modelo de prevención de delitos y conductas impropias?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91" y="4202479"/>
            <a:ext cx="2472041" cy="24816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01.</a:t>
            </a: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E5F85AE9-3F50-48E4-AF87-13D60438C48A}"/>
              </a:ext>
            </a:extLst>
          </p:cNvPr>
          <p:cNvSpPr/>
          <p:nvPr/>
        </p:nvSpPr>
        <p:spPr>
          <a:xfrm rot="5400000">
            <a:off x="1682408" y="2612502"/>
            <a:ext cx="943897" cy="1633252"/>
          </a:xfrm>
          <a:prstGeom prst="chevron">
            <a:avLst>
              <a:gd name="adj" fmla="val 20146"/>
            </a:avLst>
          </a:prstGeom>
          <a:solidFill>
            <a:srgbClr val="DEF91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FOMENTO DEL BIEN COMÚN</a:t>
            </a: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A9D1FD36-70AE-4203-830F-C2039E7BB525}"/>
              </a:ext>
            </a:extLst>
          </p:cNvPr>
          <p:cNvSpPr/>
          <p:nvPr/>
        </p:nvSpPr>
        <p:spPr>
          <a:xfrm rot="5400000">
            <a:off x="2609903" y="3587689"/>
            <a:ext cx="943641" cy="1633251"/>
          </a:xfrm>
          <a:prstGeom prst="chevron">
            <a:avLst>
              <a:gd name="adj" fmla="val 18622"/>
            </a:avLst>
          </a:prstGeom>
          <a:solidFill>
            <a:srgbClr val="DEF91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RESGUARDO DE LOS PUESTOS DE TRABAJO</a:t>
            </a: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53899BB1-40EF-49C6-9483-2C021527A01F}"/>
              </a:ext>
            </a:extLst>
          </p:cNvPr>
          <p:cNvSpPr/>
          <p:nvPr/>
        </p:nvSpPr>
        <p:spPr>
          <a:xfrm rot="5400000">
            <a:off x="5219959" y="2612374"/>
            <a:ext cx="943641" cy="1633251"/>
          </a:xfrm>
          <a:prstGeom prst="chevron">
            <a:avLst>
              <a:gd name="adj" fmla="val 18820"/>
            </a:avLst>
          </a:prstGeom>
          <a:solidFill>
            <a:srgbClr val="DEF91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MEJORAS EN EL AMBIENTE LABORAL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A09ECD45-F3C1-4EE8-B446-A5CF9C8385C1}"/>
              </a:ext>
            </a:extLst>
          </p:cNvPr>
          <p:cNvSpPr/>
          <p:nvPr/>
        </p:nvSpPr>
        <p:spPr>
          <a:xfrm rot="5400000">
            <a:off x="4292593" y="3587689"/>
            <a:ext cx="943643" cy="1633251"/>
          </a:xfrm>
          <a:prstGeom prst="chevron">
            <a:avLst>
              <a:gd name="adj" fmla="val 17017"/>
            </a:avLst>
          </a:prstGeom>
          <a:solidFill>
            <a:srgbClr val="DEF91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ÉXITO DE LOS NEGOCIOS</a:t>
            </a: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F87D6996-5201-4840-903E-97ADA43AB964}"/>
              </a:ext>
            </a:extLst>
          </p:cNvPr>
          <p:cNvSpPr/>
          <p:nvPr/>
        </p:nvSpPr>
        <p:spPr>
          <a:xfrm rot="5400000">
            <a:off x="3456402" y="2595680"/>
            <a:ext cx="943641" cy="1633251"/>
          </a:xfrm>
          <a:prstGeom prst="chevron">
            <a:avLst>
              <a:gd name="adj" fmla="val 19721"/>
            </a:avLst>
          </a:prstGeom>
          <a:solidFill>
            <a:srgbClr val="DEF91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PROTECCIÓN DE LOS CLIENTES</a:t>
            </a:r>
          </a:p>
        </p:txBody>
      </p:sp>
      <p:sp>
        <p:nvSpPr>
          <p:cNvPr id="18" name="Cinta: curvada e inclinada hacia abajo 17">
            <a:extLst>
              <a:ext uri="{FF2B5EF4-FFF2-40B4-BE49-F238E27FC236}">
                <a16:creationId xmlns:a16="http://schemas.microsoft.com/office/drawing/2014/main" id="{4156C7E7-2562-4115-BE6D-261D7E0ECEE2}"/>
              </a:ext>
            </a:extLst>
          </p:cNvPr>
          <p:cNvSpPr/>
          <p:nvPr/>
        </p:nvSpPr>
        <p:spPr>
          <a:xfrm>
            <a:off x="1482524" y="5064774"/>
            <a:ext cx="4881088" cy="757070"/>
          </a:xfrm>
          <a:prstGeom prst="ellipseRibbon">
            <a:avLst>
              <a:gd name="adj1" fmla="val 25000"/>
              <a:gd name="adj2" fmla="val 71227"/>
              <a:gd name="adj3" fmla="val 99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EVITAR PONER EN RIESGO </a:t>
            </a:r>
          </a:p>
          <a:p>
            <a:pPr algn="ctr"/>
            <a:r>
              <a:rPr lang="es-MX" sz="1200" b="1" dirty="0"/>
              <a:t>LA REPUTACIÓN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23334" y="10110"/>
            <a:ext cx="2623709" cy="5054600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43" y="3701915"/>
            <a:ext cx="2444082" cy="244408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02.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E8199E1-01F3-4BCC-9057-1D2664319AD9}"/>
              </a:ext>
            </a:extLst>
          </p:cNvPr>
          <p:cNvSpPr/>
          <p:nvPr/>
        </p:nvSpPr>
        <p:spPr>
          <a:xfrm>
            <a:off x="200522" y="712003"/>
            <a:ext cx="8838703" cy="5993598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678F6C4-6574-473F-AABD-7E11DBB4DBC5}"/>
              </a:ext>
            </a:extLst>
          </p:cNvPr>
          <p:cNvSpPr/>
          <p:nvPr/>
        </p:nvSpPr>
        <p:spPr>
          <a:xfrm>
            <a:off x="1284584" y="78118"/>
            <a:ext cx="6975100" cy="5433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/>
              <a:t>MODELO DE PREVENCIÓN DE DELITOS Y CONDUCTAS IMPROPIAS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26397C-B363-4795-92B2-A3573464E94D}"/>
              </a:ext>
            </a:extLst>
          </p:cNvPr>
          <p:cNvSpPr/>
          <p:nvPr/>
        </p:nvSpPr>
        <p:spPr>
          <a:xfrm>
            <a:off x="377501" y="1797514"/>
            <a:ext cx="1938391" cy="4936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CONTROLES PREVENTIVOS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0090D5E-CB60-4687-933F-BC392CF72609}"/>
              </a:ext>
            </a:extLst>
          </p:cNvPr>
          <p:cNvSpPr/>
          <p:nvPr/>
        </p:nvSpPr>
        <p:spPr>
          <a:xfrm>
            <a:off x="2560071" y="1797514"/>
            <a:ext cx="1938391" cy="4936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CONTROLES DETECTIVOS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7DC6739-C55B-4F7F-8729-E3CD67B0FD87}"/>
              </a:ext>
            </a:extLst>
          </p:cNvPr>
          <p:cNvSpPr/>
          <p:nvPr/>
        </p:nvSpPr>
        <p:spPr>
          <a:xfrm>
            <a:off x="4800685" y="1797514"/>
            <a:ext cx="1938391" cy="4936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GESTIÓN DE RESPUESTA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2CD4742-C8CE-403C-B30A-C8115F7DFB0C}"/>
              </a:ext>
            </a:extLst>
          </p:cNvPr>
          <p:cNvSpPr/>
          <p:nvPr/>
        </p:nvSpPr>
        <p:spPr>
          <a:xfrm>
            <a:off x="6938611" y="1797514"/>
            <a:ext cx="1938391" cy="4936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SUPERVISIÓN Y MONITOREO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C29A669-2B92-4AAE-A70C-2AABF36B4999}"/>
              </a:ext>
            </a:extLst>
          </p:cNvPr>
          <p:cNvSpPr/>
          <p:nvPr/>
        </p:nvSpPr>
        <p:spPr>
          <a:xfrm>
            <a:off x="377501" y="2394156"/>
            <a:ext cx="1928739" cy="424375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4CF436C-8C09-4714-85ED-6990EACE4917}"/>
              </a:ext>
            </a:extLst>
          </p:cNvPr>
          <p:cNvSpPr/>
          <p:nvPr/>
        </p:nvSpPr>
        <p:spPr>
          <a:xfrm>
            <a:off x="2576831" y="2393016"/>
            <a:ext cx="1928739" cy="424375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57F7584-ED92-403B-A757-CB91228211D7}"/>
              </a:ext>
            </a:extLst>
          </p:cNvPr>
          <p:cNvSpPr/>
          <p:nvPr/>
        </p:nvSpPr>
        <p:spPr>
          <a:xfrm>
            <a:off x="4800685" y="2399072"/>
            <a:ext cx="1928739" cy="424375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28F63A-4059-4806-800A-E9044EBAF77A}"/>
              </a:ext>
            </a:extLst>
          </p:cNvPr>
          <p:cNvSpPr/>
          <p:nvPr/>
        </p:nvSpPr>
        <p:spPr>
          <a:xfrm>
            <a:off x="6951349" y="2393029"/>
            <a:ext cx="1928739" cy="424375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83EA8FE-E4F9-4516-BF5F-0605FDE69877}"/>
              </a:ext>
            </a:extLst>
          </p:cNvPr>
          <p:cNvSpPr/>
          <p:nvPr/>
        </p:nvSpPr>
        <p:spPr>
          <a:xfrm>
            <a:off x="461909" y="3283946"/>
            <a:ext cx="1715187" cy="807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POL. DE PREVENCIÓN DE DELITOS Y CONDUCTAS IMPROPIAS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F5AD034-F1B7-4B3E-9B0D-2C8C4395F2DE}"/>
              </a:ext>
            </a:extLst>
          </p:cNvPr>
          <p:cNvSpPr/>
          <p:nvPr/>
        </p:nvSpPr>
        <p:spPr>
          <a:xfrm>
            <a:off x="480908" y="2534273"/>
            <a:ext cx="1715187" cy="588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CÓDIGO DE ÉTICA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8B146FD-146D-40B4-AD22-01BAD6DB780A}"/>
              </a:ext>
            </a:extLst>
          </p:cNvPr>
          <p:cNvSpPr/>
          <p:nvPr/>
        </p:nvSpPr>
        <p:spPr>
          <a:xfrm>
            <a:off x="2661883" y="3050983"/>
            <a:ext cx="1715187" cy="97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CANAL DE DENUNCIA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E5CFA5D-5CDF-4BBD-A962-4F3C9777960B}"/>
              </a:ext>
            </a:extLst>
          </p:cNvPr>
          <p:cNvSpPr/>
          <p:nvPr/>
        </p:nvSpPr>
        <p:spPr>
          <a:xfrm>
            <a:off x="4883100" y="3806532"/>
            <a:ext cx="1715187" cy="561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PROCESO DE INVESTIGACIÓN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7522A181-FBC8-4FA3-B209-85C637FC4EFB}"/>
              </a:ext>
            </a:extLst>
          </p:cNvPr>
          <p:cNvSpPr/>
          <p:nvPr/>
        </p:nvSpPr>
        <p:spPr>
          <a:xfrm>
            <a:off x="4883100" y="4717920"/>
            <a:ext cx="1715187" cy="56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SANCIONES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4164E3C4-89A9-473C-9F78-AC73CCA894AD}"/>
              </a:ext>
            </a:extLst>
          </p:cNvPr>
          <p:cNvSpPr/>
          <p:nvPr/>
        </p:nvSpPr>
        <p:spPr>
          <a:xfrm>
            <a:off x="4899863" y="2860014"/>
            <a:ext cx="1715187" cy="561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PROTECCIÓN DENUNCIANTES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10CB738B-AD28-452D-A809-E069EA2EADFB}"/>
              </a:ext>
            </a:extLst>
          </p:cNvPr>
          <p:cNvSpPr/>
          <p:nvPr/>
        </p:nvSpPr>
        <p:spPr>
          <a:xfrm>
            <a:off x="2671672" y="4578013"/>
            <a:ext cx="1715187" cy="9733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SISTEMAS INTERNOS DE ALERTA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FE96F122-6661-49A1-ABBA-C5F86DF9B2E8}"/>
              </a:ext>
            </a:extLst>
          </p:cNvPr>
          <p:cNvSpPr/>
          <p:nvPr/>
        </p:nvSpPr>
        <p:spPr>
          <a:xfrm>
            <a:off x="7052839" y="2691825"/>
            <a:ext cx="1715187" cy="97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ENCARGADO DE PREVENCIÓN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4A0E8357-154D-40D2-A58B-E24DD392EDFF}"/>
              </a:ext>
            </a:extLst>
          </p:cNvPr>
          <p:cNvSpPr/>
          <p:nvPr/>
        </p:nvSpPr>
        <p:spPr>
          <a:xfrm>
            <a:off x="7044823" y="3950563"/>
            <a:ext cx="1715187" cy="97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COMITÉ DE ÉTICA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260C1A36-8CA2-4320-AA27-5E9284DA3E33}"/>
              </a:ext>
            </a:extLst>
          </p:cNvPr>
          <p:cNvSpPr/>
          <p:nvPr/>
        </p:nvSpPr>
        <p:spPr>
          <a:xfrm>
            <a:off x="272336" y="920054"/>
            <a:ext cx="1691154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SOCIOS / ACCIONISTAS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F9766D6-A77E-4340-B078-DBC451795DF1}"/>
              </a:ext>
            </a:extLst>
          </p:cNvPr>
          <p:cNvSpPr/>
          <p:nvPr/>
        </p:nvSpPr>
        <p:spPr>
          <a:xfrm>
            <a:off x="3771189" y="929096"/>
            <a:ext cx="1691154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GERENTES / SUPERVISORES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A7BFE5E5-ED29-4A0A-886E-37735CFFA1BD}"/>
              </a:ext>
            </a:extLst>
          </p:cNvPr>
          <p:cNvSpPr/>
          <p:nvPr/>
        </p:nvSpPr>
        <p:spPr>
          <a:xfrm>
            <a:off x="5526974" y="940201"/>
            <a:ext cx="1691154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COLABORADORES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6EB8F8CD-AFC2-47C3-B0BB-9D939849C31F}"/>
              </a:ext>
            </a:extLst>
          </p:cNvPr>
          <p:cNvSpPr/>
          <p:nvPr/>
        </p:nvSpPr>
        <p:spPr>
          <a:xfrm>
            <a:off x="7271537" y="920054"/>
            <a:ext cx="1691154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PROVEEDORES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C1273A88-A874-4027-817C-AC76458CCBEB}"/>
              </a:ext>
            </a:extLst>
          </p:cNvPr>
          <p:cNvSpPr/>
          <p:nvPr/>
        </p:nvSpPr>
        <p:spPr>
          <a:xfrm>
            <a:off x="2008221" y="929096"/>
            <a:ext cx="1691154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DIRECTORES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2F93D784-9D47-41BF-8C19-C04424ECF619}"/>
              </a:ext>
            </a:extLst>
          </p:cNvPr>
          <p:cNvSpPr/>
          <p:nvPr/>
        </p:nvSpPr>
        <p:spPr>
          <a:xfrm>
            <a:off x="471889" y="5785930"/>
            <a:ext cx="1715187" cy="720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REGLAMENTO INTERNO DE ORDEN, HIGIENE Y SEGURIDAD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214BDE60-284C-449E-82F2-6EAE1ECB4CA0}"/>
              </a:ext>
            </a:extLst>
          </p:cNvPr>
          <p:cNvSpPr/>
          <p:nvPr/>
        </p:nvSpPr>
        <p:spPr>
          <a:xfrm>
            <a:off x="711303" y="4153431"/>
            <a:ext cx="1484792" cy="78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POL. DE ENTREGA Y RECEPCIÓN DE REGALOS O INVITACIONES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D91C3F05-AD98-4E5E-91A3-2A60DD648AC5}"/>
              </a:ext>
            </a:extLst>
          </p:cNvPr>
          <p:cNvSpPr/>
          <p:nvPr/>
        </p:nvSpPr>
        <p:spPr>
          <a:xfrm>
            <a:off x="740891" y="5004298"/>
            <a:ext cx="1484792" cy="5887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POL. DE GESTIÓN DE CONFLICTOS DE INTERÉS</a:t>
            </a:r>
          </a:p>
        </p:txBody>
      </p:sp>
      <p:sp>
        <p:nvSpPr>
          <p:cNvPr id="67" name="Abrir corchete 66">
            <a:extLst>
              <a:ext uri="{FF2B5EF4-FFF2-40B4-BE49-F238E27FC236}">
                <a16:creationId xmlns:a16="http://schemas.microsoft.com/office/drawing/2014/main" id="{9EBA957C-461E-4947-979C-5642844C94D9}"/>
              </a:ext>
            </a:extLst>
          </p:cNvPr>
          <p:cNvSpPr/>
          <p:nvPr/>
        </p:nvSpPr>
        <p:spPr>
          <a:xfrm rot="5400000">
            <a:off x="4463673" y="-2552230"/>
            <a:ext cx="307684" cy="8690356"/>
          </a:xfrm>
          <a:prstGeom prst="leftBracke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FAAB3764-FBEA-4CE8-B7DA-3706E8196D45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1117913" y="1518092"/>
            <a:ext cx="0" cy="1210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931345A-4193-4641-94DF-C18A4E97D41F}"/>
              </a:ext>
            </a:extLst>
          </p:cNvPr>
          <p:cNvCxnSpPr>
            <a:cxnSpLocks/>
          </p:cNvCxnSpPr>
          <p:nvPr/>
        </p:nvCxnSpPr>
        <p:spPr>
          <a:xfrm flipV="1">
            <a:off x="2833642" y="1497918"/>
            <a:ext cx="0" cy="1210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F92EE68-AB19-484F-BA70-8F97185A158F}"/>
              </a:ext>
            </a:extLst>
          </p:cNvPr>
          <p:cNvCxnSpPr>
            <a:cxnSpLocks/>
          </p:cNvCxnSpPr>
          <p:nvPr/>
        </p:nvCxnSpPr>
        <p:spPr>
          <a:xfrm flipV="1">
            <a:off x="4578868" y="1497918"/>
            <a:ext cx="0" cy="1210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902F707C-ADC5-429E-B2DD-36BFF4187CDB}"/>
              </a:ext>
            </a:extLst>
          </p:cNvPr>
          <p:cNvCxnSpPr>
            <a:cxnSpLocks/>
          </p:cNvCxnSpPr>
          <p:nvPr/>
        </p:nvCxnSpPr>
        <p:spPr>
          <a:xfrm flipV="1">
            <a:off x="6383087" y="1505672"/>
            <a:ext cx="0" cy="1210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B90071F9-6CE3-4615-9ED6-4C429BB5E4F7}"/>
              </a:ext>
            </a:extLst>
          </p:cNvPr>
          <p:cNvCxnSpPr>
            <a:cxnSpLocks/>
          </p:cNvCxnSpPr>
          <p:nvPr/>
        </p:nvCxnSpPr>
        <p:spPr>
          <a:xfrm flipV="1">
            <a:off x="8154909" y="1515410"/>
            <a:ext cx="0" cy="1210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ABC692A4-FD9A-4109-A58B-EE126BC9B70A}"/>
              </a:ext>
            </a:extLst>
          </p:cNvPr>
          <p:cNvCxnSpPr>
            <a:cxnSpLocks/>
          </p:cNvCxnSpPr>
          <p:nvPr/>
        </p:nvCxnSpPr>
        <p:spPr>
          <a:xfrm flipV="1">
            <a:off x="595267" y="4091862"/>
            <a:ext cx="0" cy="12068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5BB6D897-C427-426D-8CAF-90399AD31A1D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595266" y="4544956"/>
            <a:ext cx="11603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605A62DF-9FA1-4159-A42E-48E2EDDCB8F5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595266" y="5298667"/>
            <a:ext cx="1456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A8991986-2262-45F5-BCFD-66BBED95682C}"/>
              </a:ext>
            </a:extLst>
          </p:cNvPr>
          <p:cNvSpPr/>
          <p:nvPr/>
        </p:nvSpPr>
        <p:spPr>
          <a:xfrm>
            <a:off x="4907460" y="5611783"/>
            <a:ext cx="1715187" cy="56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AJUSTES AL MODELO DE PREVENCIÓN</a:t>
            </a:r>
          </a:p>
        </p:txBody>
      </p:sp>
      <p:sp>
        <p:nvSpPr>
          <p:cNvPr id="100" name="Rectángulo: esquinas redondeadas 99">
            <a:extLst>
              <a:ext uri="{FF2B5EF4-FFF2-40B4-BE49-F238E27FC236}">
                <a16:creationId xmlns:a16="http://schemas.microsoft.com/office/drawing/2014/main" id="{6AE34303-45C6-465D-B46E-46C3E15459EF}"/>
              </a:ext>
            </a:extLst>
          </p:cNvPr>
          <p:cNvSpPr/>
          <p:nvPr/>
        </p:nvSpPr>
        <p:spPr>
          <a:xfrm>
            <a:off x="7052839" y="5218894"/>
            <a:ext cx="1715187" cy="97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DIRECTORIO</a:t>
            </a: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4" grpId="0" animBg="1"/>
      <p:bldP spid="66" grpId="0" animBg="1"/>
      <p:bldP spid="67" grpId="0" animBg="1"/>
      <p:bldP spid="98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219209" y="38100"/>
            <a:ext cx="4095741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DELITOS: INDICADOS EN LA LEY </a:t>
            </a:r>
            <a:r>
              <a:rPr lang="es-ES" sz="1400" b="1" cap="all" spc="400" dirty="0" err="1">
                <a:solidFill>
                  <a:srgbClr val="383A38"/>
                </a:solidFill>
                <a:latin typeface="Myriad Pro"/>
                <a:cs typeface="Myriad Pro"/>
              </a:rPr>
              <a:t>N°</a:t>
            </a: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 20.393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520291" y="0"/>
            <a:ext cx="2623709" cy="3943350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04.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84932A6-7BF9-4ECC-A998-8E46248CCE54}"/>
              </a:ext>
            </a:extLst>
          </p:cNvPr>
          <p:cNvSpPr/>
          <p:nvPr/>
        </p:nvSpPr>
        <p:spPr>
          <a:xfrm>
            <a:off x="247650" y="2747650"/>
            <a:ext cx="1531120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LAVADO DE ACTIVOS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2A1BBA3-2D9A-49CC-B7F7-BEC0EC521B4E}"/>
              </a:ext>
            </a:extLst>
          </p:cNvPr>
          <p:cNvSpPr/>
          <p:nvPr/>
        </p:nvSpPr>
        <p:spPr>
          <a:xfrm>
            <a:off x="1874888" y="2747650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FINANCIAMIENTO DEL TERRORISMO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E39506-7EA2-4B35-9CE8-372DCAB110FB}"/>
              </a:ext>
            </a:extLst>
          </p:cNvPr>
          <p:cNvSpPr/>
          <p:nvPr/>
        </p:nvSpPr>
        <p:spPr>
          <a:xfrm>
            <a:off x="3502069" y="2744432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SOBORNO A FUNCIONARIOS PÚBLICOS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13CBAA9-7FC1-42C4-9B2D-611292E0D8DF}"/>
              </a:ext>
            </a:extLst>
          </p:cNvPr>
          <p:cNvSpPr/>
          <p:nvPr/>
        </p:nvSpPr>
        <p:spPr>
          <a:xfrm>
            <a:off x="247650" y="5402625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COHECHO ENTRE PRIVADOS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B51DE4D-6822-46EE-AD62-45806B56192C}"/>
              </a:ext>
            </a:extLst>
          </p:cNvPr>
          <p:cNvSpPr/>
          <p:nvPr/>
        </p:nvSpPr>
        <p:spPr>
          <a:xfrm>
            <a:off x="1874831" y="5395600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RECEPTACIÓN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B3BF9E6-941D-41C9-AEFE-5C1D8A3D7806}"/>
              </a:ext>
            </a:extLst>
          </p:cNvPr>
          <p:cNvSpPr/>
          <p:nvPr/>
        </p:nvSpPr>
        <p:spPr>
          <a:xfrm>
            <a:off x="3501957" y="5412150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NEGOCIACIÓN INCOMPATIBLE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30F4D65-AEC5-4260-A90D-DBF7EA03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3" y="1442531"/>
            <a:ext cx="1540450" cy="130190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0D04763-FAA6-4AA8-8BF4-C7052D0B0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831" y="1442531"/>
            <a:ext cx="1531063" cy="130190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4006D60-D02C-4E81-AD80-97E30381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956" y="1442530"/>
            <a:ext cx="1531064" cy="12848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079B99-2FB4-4EA4-B913-DF94E6EC4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961" y="1060475"/>
            <a:ext cx="1085068" cy="43481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A90AEAD-9D89-44E0-85B8-2865FC720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961" y="1574090"/>
            <a:ext cx="1085068" cy="4720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39B70B3-582B-4376-A5F3-09719739F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961" y="2124925"/>
            <a:ext cx="1085068" cy="4720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4CCE3B6-2BF8-4690-A93B-29E49B5F8D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961" y="2675210"/>
            <a:ext cx="1085068" cy="47203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8237D67-DDB7-4344-8B67-992CC71CCA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961" y="3225495"/>
            <a:ext cx="1085068" cy="47203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3C83851-8589-430B-86E9-9B13AE175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650" y="4093698"/>
            <a:ext cx="1540450" cy="130190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BB4F472-1908-43B3-9D6C-DE21305BDD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630" y="4110248"/>
            <a:ext cx="1540450" cy="130190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A5018F9-EE0D-4DD1-8FAB-B3F3DE67A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1345" y="4093698"/>
            <a:ext cx="1521676" cy="1336364"/>
          </a:xfrm>
          <a:prstGeom prst="rect">
            <a:avLst/>
          </a:prstGeom>
        </p:spPr>
      </p:pic>
      <p:sp>
        <p:nvSpPr>
          <p:cNvPr id="42" name="Hexágono 41">
            <a:extLst>
              <a:ext uri="{FF2B5EF4-FFF2-40B4-BE49-F238E27FC236}">
                <a16:creationId xmlns:a16="http://schemas.microsoft.com/office/drawing/2014/main" id="{FCC7F796-A043-4435-90EE-166D8E9988EB}"/>
              </a:ext>
            </a:extLst>
          </p:cNvPr>
          <p:cNvSpPr/>
          <p:nvPr/>
        </p:nvSpPr>
        <p:spPr>
          <a:xfrm rot="16200000">
            <a:off x="6644047" y="3224684"/>
            <a:ext cx="2375972" cy="2623709"/>
          </a:xfrm>
          <a:prstGeom prst="hexagon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4" name="Imagen 43" descr="ico-centrales.png">
            <a:extLst>
              <a:ext uri="{FF2B5EF4-FFF2-40B4-BE49-F238E27FC236}">
                <a16:creationId xmlns:a16="http://schemas.microsoft.com/office/drawing/2014/main" id="{285E7F28-B151-456D-AD50-D79DF0B5DC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0292" y="3224684"/>
            <a:ext cx="2623708" cy="26237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2902" y="-43381"/>
            <a:ext cx="2623709" cy="5069417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28" y="3768895"/>
            <a:ext cx="2477772" cy="24777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05.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7264C1-177C-492B-B08C-4154F9516581}"/>
              </a:ext>
            </a:extLst>
          </p:cNvPr>
          <p:cNvSpPr/>
          <p:nvPr/>
        </p:nvSpPr>
        <p:spPr>
          <a:xfrm>
            <a:off x="1171584" y="0"/>
            <a:ext cx="4095741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DELITOS: INDICADOS EN LA LEY </a:t>
            </a:r>
            <a:r>
              <a:rPr lang="es-ES" sz="1400" b="1" cap="all" spc="400" dirty="0" err="1">
                <a:solidFill>
                  <a:srgbClr val="383A38"/>
                </a:solidFill>
                <a:latin typeface="Myriad Pro"/>
                <a:cs typeface="Myriad Pro"/>
              </a:rPr>
              <a:t>N°</a:t>
            </a: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 20.393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954B072-C02B-4495-B9C7-A13F03F51512}"/>
              </a:ext>
            </a:extLst>
          </p:cNvPr>
          <p:cNvSpPr/>
          <p:nvPr/>
        </p:nvSpPr>
        <p:spPr>
          <a:xfrm>
            <a:off x="753333" y="3424304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ADMINISTRACIÓN DESLEAL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1B06596-B1E9-4F6A-A35F-229099198A0A}"/>
              </a:ext>
            </a:extLst>
          </p:cNvPr>
          <p:cNvSpPr/>
          <p:nvPr/>
        </p:nvSpPr>
        <p:spPr>
          <a:xfrm>
            <a:off x="2380570" y="3417693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APROPIACION INDEBIDA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FD6F61D-0110-4911-ACBE-0D1C4A5ECEE5}"/>
              </a:ext>
            </a:extLst>
          </p:cNvPr>
          <p:cNvSpPr/>
          <p:nvPr/>
        </p:nvSpPr>
        <p:spPr>
          <a:xfrm>
            <a:off x="4007752" y="3424304"/>
            <a:ext cx="1531063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INFRACCIONES RECURSOS HIDROBIOLÓGICOS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F2DFA5-2AFA-4CCC-BC39-C4884D7E5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79" y="2152650"/>
            <a:ext cx="1521017" cy="12716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D56705-8125-4DCD-BACE-96642798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570" y="2146037"/>
            <a:ext cx="1531063" cy="127165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AE95675-8B13-499E-9742-777897FAE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752" y="2146037"/>
            <a:ext cx="1531063" cy="12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00202" y="1950519"/>
            <a:ext cx="2623709" cy="5069417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202" y="657395"/>
            <a:ext cx="2477772" cy="24777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06.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CB8A8A-40F6-4616-976A-C47F20003018}"/>
              </a:ext>
            </a:extLst>
          </p:cNvPr>
          <p:cNvSpPr/>
          <p:nvPr/>
        </p:nvSpPr>
        <p:spPr>
          <a:xfrm>
            <a:off x="1219209" y="125974"/>
            <a:ext cx="4095741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CONDUCTAS IMPROPIAS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AF7D0C-5BF4-4CE5-B870-375123B9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0" y="1128400"/>
            <a:ext cx="2266940" cy="186510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5E02710-ADBE-4617-9612-C5B7D558C208}"/>
              </a:ext>
            </a:extLst>
          </p:cNvPr>
          <p:cNvSpPr/>
          <p:nvPr/>
        </p:nvSpPr>
        <p:spPr>
          <a:xfrm>
            <a:off x="495310" y="2993506"/>
            <a:ext cx="2266940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CONDUCTAS CUESTIONABLES, ILEGALES O CONTRARIAS A LA ÉTICA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25BD77-A17C-45A7-B296-B7546558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256" y="1128400"/>
            <a:ext cx="2266940" cy="1865106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9DB3A62-CFC3-4BE4-8742-0F2EDB30293E}"/>
              </a:ext>
            </a:extLst>
          </p:cNvPr>
          <p:cNvSpPr/>
          <p:nvPr/>
        </p:nvSpPr>
        <p:spPr>
          <a:xfrm>
            <a:off x="3641255" y="2993506"/>
            <a:ext cx="2266940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CONDUCTAS CONTRARIAS A LOS PRINCIPIOS Y VALORES DE LA EMPRESA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4472866-7163-4594-967B-1D3FC4F03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10" y="3712956"/>
            <a:ext cx="2266940" cy="1865106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8DF22C2-A429-4D54-B7B9-6B752B84430A}"/>
              </a:ext>
            </a:extLst>
          </p:cNvPr>
          <p:cNvSpPr/>
          <p:nvPr/>
        </p:nvSpPr>
        <p:spPr>
          <a:xfrm>
            <a:off x="495310" y="5578062"/>
            <a:ext cx="2266940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CONDUCTAS INDEBIDAS DESCRITAS EN EL CÓDIGO TRABAJO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7843091-3E4C-43AC-87F8-502FA5D3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256" y="3712957"/>
            <a:ext cx="2266940" cy="1927018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02B1EE5-2F89-4AFF-8D5F-B3EF6AC4F9C0}"/>
              </a:ext>
            </a:extLst>
          </p:cNvPr>
          <p:cNvSpPr/>
          <p:nvPr/>
        </p:nvSpPr>
        <p:spPr>
          <a:xfrm>
            <a:off x="3641255" y="5645167"/>
            <a:ext cx="2266940" cy="5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CONDUCTAS CONTRARIAS A LOS PRINCIPIOS Y VALORES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143010" y="125974"/>
            <a:ext cx="5377282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ROL DE LOS GERENTES / SUPERVISORES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33" y="4279259"/>
            <a:ext cx="2199534" cy="2199534"/>
          </a:xfrm>
          <a:prstGeom prst="rect">
            <a:avLst/>
          </a:prstGeom>
        </p:spPr>
      </p:pic>
      <p:pic>
        <p:nvPicPr>
          <p:cNvPr id="13" name="Imagen 12" descr="tree-164915.jpg"/>
          <p:cNvPicPr>
            <a:picLocks noChangeAspect="1"/>
          </p:cNvPicPr>
          <p:nvPr/>
        </p:nvPicPr>
        <p:blipFill>
          <a:blip r:embed="rId3"/>
          <a:srcRect l="19495" r="56137"/>
          <a:stretch>
            <a:fillRect/>
          </a:stretch>
        </p:blipFill>
        <p:spPr>
          <a:xfrm>
            <a:off x="6520292" y="-254000"/>
            <a:ext cx="2768255" cy="7112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5310" y="5878"/>
            <a:ext cx="10284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07.</a:t>
            </a:r>
          </a:p>
        </p:txBody>
      </p:sp>
      <p:sp>
        <p:nvSpPr>
          <p:cNvPr id="7" name="1 Marcador de texto">
            <a:extLst>
              <a:ext uri="{FF2B5EF4-FFF2-40B4-BE49-F238E27FC236}">
                <a16:creationId xmlns:a16="http://schemas.microsoft.com/office/drawing/2014/main" id="{46F779BD-F729-4CD1-8806-E802955B01D8}"/>
              </a:ext>
            </a:extLst>
          </p:cNvPr>
          <p:cNvSpPr txBox="1">
            <a:spLocks/>
          </p:cNvSpPr>
          <p:nvPr/>
        </p:nvSpPr>
        <p:spPr>
          <a:xfrm>
            <a:off x="300634" y="1117684"/>
            <a:ext cx="6052542" cy="4492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600" cap="all" dirty="0"/>
              <a:t>IDENTIFICAR Y CONTROLAR LOS RIESGOS DE INCUMPLIMIENTO DEL MODELO DE PREVENCIÓN DE LOS PROCESOS O ACTIVIDADES BAJO SU SUPERVISIÓN.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cap="all" dirty="0"/>
              <a:t>Velar porque el Modelo de Prevención sea conocido y cumplido por todas las personas que supervisa.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cap="all" dirty="0" err="1"/>
              <a:t>realizaR</a:t>
            </a:r>
            <a:r>
              <a:rPr lang="es-MX" sz="1600" cap="all" dirty="0"/>
              <a:t> LA investigación DE SITUACIONES QUE HA TOMADO CONOCIMIENTO que pudiere constituir un incumplimiento AL MODELO de Prevención.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cap="all" dirty="0"/>
              <a:t>COLABORAR EN LOS PROCESOS DE INVESTIGACIÓN DE POSIBLES INCUMPLIMIENTOS AL MODELO DE PREVENCIÓN.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cap="all" dirty="0">
                <a:solidFill>
                  <a:schemeClr val="accent1">
                    <a:lumMod val="75000"/>
                  </a:schemeClr>
                </a:solidFill>
              </a:rPr>
              <a:t>VERIFICABLE ANTE TERCEROS </a:t>
            </a: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171584" y="106963"/>
            <a:ext cx="4419591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ROL DE LOS COLABORADORES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0202" y="-340795"/>
            <a:ext cx="2623709" cy="5069417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95310" y="5878"/>
            <a:ext cx="10284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08.</a:t>
            </a:r>
          </a:p>
        </p:txBody>
      </p:sp>
      <p:sp>
        <p:nvSpPr>
          <p:cNvPr id="13" name="Hexágono 12"/>
          <p:cNvSpPr/>
          <p:nvPr/>
        </p:nvSpPr>
        <p:spPr>
          <a:xfrm rot="16200000">
            <a:off x="6422937" y="3335755"/>
            <a:ext cx="3039378" cy="2484846"/>
          </a:xfrm>
          <a:prstGeom prst="hexagon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46" y="3416298"/>
            <a:ext cx="2121554" cy="2511095"/>
          </a:xfrm>
          <a:prstGeom prst="rect">
            <a:avLst/>
          </a:prstGeom>
        </p:spPr>
      </p:pic>
      <p:sp>
        <p:nvSpPr>
          <p:cNvPr id="8" name="1 Marcador de texto">
            <a:extLst>
              <a:ext uri="{FF2B5EF4-FFF2-40B4-BE49-F238E27FC236}">
                <a16:creationId xmlns:a16="http://schemas.microsoft.com/office/drawing/2014/main" id="{C42D7A0C-CEA9-450A-A035-F345F5702EF0}"/>
              </a:ext>
            </a:extLst>
          </p:cNvPr>
          <p:cNvSpPr txBox="1">
            <a:spLocks/>
          </p:cNvSpPr>
          <p:nvPr/>
        </p:nvSpPr>
        <p:spPr>
          <a:xfrm>
            <a:off x="249382" y="928516"/>
            <a:ext cx="6311958" cy="534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cap="all" dirty="0">
                <a:cs typeface="Segoe UI Light" panose="020B0502040204020203" pitchFamily="34" charset="0"/>
              </a:rPr>
              <a:t>NO SER PARTÍCIPE DIRECTO O INDIRECTO DE CONDUCTAS O ACTIVIDADES QUE CONSTITUYAN UN INCUMPLIMIENTO AL MODELO DE PREVENCIÓN.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cap="all" dirty="0">
                <a:cs typeface="Segoe UI Light" panose="020B0502040204020203" pitchFamily="34" charset="0"/>
              </a:rPr>
              <a:t>DENUNCIAR OPORTUNAMENTE CUALQUIER POSIBLE INCUMPLIMIENTO AL MODELO DE PREVENCIÓN QUE TOME CONOCIMIENTO.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cap="all" dirty="0">
                <a:cs typeface="Segoe UI Light" panose="020B0502040204020203" pitchFamily="34" charset="0"/>
              </a:rPr>
              <a:t>MANTENER UNA DISPOSICIÓN DILIGENTE PARA DIFICULTAR, PREVENIR Y DETECTAR POSIBLES INCUMPLIMIENTO AL MODELO DE PREVENCIÓN.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cap="all" dirty="0">
                <a:cs typeface="Segoe UI Light" panose="020B0502040204020203" pitchFamily="34" charset="0"/>
              </a:rPr>
              <a:t>COLABORAR EN LA IMPLEMENTACIÓN Y CUMPLIMIENTO DEL MODELO DE PREVENCIÓN, LO QUE INCLUYE LA PRESENTACIÓN OPORTUNA DE CONSULTAS O SUGERENCIAS PARA LA MEJORA PERMANENTE DEL MODELO.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cap="all" dirty="0">
                <a:cs typeface="Segoe UI Light" panose="020B0502040204020203" pitchFamily="34" charset="0"/>
              </a:rPr>
              <a:t>VELAR PORQUE NO SE APLIQUEN REPRESALIAS O PERJUICIOS A PERSONAS QUE DENUNCIAN HECHOS O CONDUCTAS QUE PUEDEN CONSTITUIR UN INCUMPLIMIENTO AL Modelo de prevención.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b="1" cap="all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VERIFICABLE ANTE TERCEROS.</a:t>
            </a:r>
          </a:p>
          <a:p>
            <a:pPr algn="just">
              <a:lnSpc>
                <a:spcPct val="150000"/>
              </a:lnSpc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cap="all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09555" y="106963"/>
            <a:ext cx="1808153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cap="all" spc="400" dirty="0">
                <a:solidFill>
                  <a:srgbClr val="383A38"/>
                </a:solidFill>
                <a:latin typeface="Myriad Pro"/>
                <a:cs typeface="Myriad Pro"/>
              </a:rPr>
              <a:t>denuncia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0202" y="1950519"/>
            <a:ext cx="2623709" cy="5069417"/>
          </a:xfrm>
          <a:prstGeom prst="rect">
            <a:avLst/>
          </a:prstGeom>
          <a:solidFill>
            <a:srgbClr val="C4D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95310" y="5878"/>
            <a:ext cx="10284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cap="all" spc="400" dirty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9.</a:t>
            </a:r>
          </a:p>
        </p:txBody>
      </p:sp>
      <p:sp>
        <p:nvSpPr>
          <p:cNvPr id="13" name="Hexágono 12"/>
          <p:cNvSpPr/>
          <p:nvPr/>
        </p:nvSpPr>
        <p:spPr>
          <a:xfrm rot="16200000">
            <a:off x="6422937" y="946285"/>
            <a:ext cx="3039378" cy="2484846"/>
          </a:xfrm>
          <a:prstGeom prst="hexagon">
            <a:avLst/>
          </a:prstGeom>
          <a:solidFill>
            <a:srgbClr val="38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ico-s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292" y="1145112"/>
            <a:ext cx="2081757" cy="2081757"/>
          </a:xfrm>
          <a:prstGeom prst="rect">
            <a:avLst/>
          </a:prstGeom>
        </p:spPr>
      </p:pic>
      <p:sp>
        <p:nvSpPr>
          <p:cNvPr id="8" name="1 Marcador de texto">
            <a:extLst>
              <a:ext uri="{FF2B5EF4-FFF2-40B4-BE49-F238E27FC236}">
                <a16:creationId xmlns:a16="http://schemas.microsoft.com/office/drawing/2014/main" id="{6D6B310F-EA21-4B1B-BE6D-7BE0C670DE19}"/>
              </a:ext>
            </a:extLst>
          </p:cNvPr>
          <p:cNvSpPr txBox="1">
            <a:spLocks/>
          </p:cNvSpPr>
          <p:nvPr/>
        </p:nvSpPr>
        <p:spPr>
          <a:xfrm>
            <a:off x="495310" y="741898"/>
            <a:ext cx="5977918" cy="486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cap="all" dirty="0"/>
              <a:t>De gran relevancia para el directorio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cap="all" dirty="0">
                <a:cs typeface="Segoe UI Light" panose="020B0502040204020203" pitchFamily="34" charset="0"/>
              </a:rPr>
              <a:t>No se requiere tener certeza solo la buena fe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cap="all" dirty="0">
                <a:cs typeface="Segoe UI Light" panose="020B0502040204020203" pitchFamily="34" charset="0"/>
              </a:rPr>
              <a:t>Seguro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cap="all" dirty="0">
              <a:cs typeface="Segoe UI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cap="all" dirty="0">
                <a:cs typeface="Segoe UI Light" panose="020B0502040204020203" pitchFamily="34" charset="0"/>
              </a:rPr>
              <a:t>CANAL DE DENUNCIA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200" cap="all" dirty="0">
              <a:cs typeface="Segoe UI Light" panose="020B0502040204020203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6FC0784-9907-42C0-B1DF-6483A8C44E9E}"/>
              </a:ext>
            </a:extLst>
          </p:cNvPr>
          <p:cNvSpPr/>
          <p:nvPr/>
        </p:nvSpPr>
        <p:spPr>
          <a:xfrm>
            <a:off x="200034" y="2290765"/>
            <a:ext cx="2009766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CONFIDENCIAL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3674730-1415-4F4E-9073-05E39AEC5489}"/>
              </a:ext>
            </a:extLst>
          </p:cNvPr>
          <p:cNvSpPr/>
          <p:nvPr/>
        </p:nvSpPr>
        <p:spPr>
          <a:xfrm>
            <a:off x="2388123" y="2290764"/>
            <a:ext cx="2009766" cy="995259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PUEDE OPTAR DIRIGIR LA DENUNCIA A SU JEFE DIRECTO O AL ENCARGADO DE PREVENCIÓN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DD18BE4-2BB2-4C4E-BBE1-5D76DA35BD8D}"/>
              </a:ext>
            </a:extLst>
          </p:cNvPr>
          <p:cNvSpPr/>
          <p:nvPr/>
        </p:nvSpPr>
        <p:spPr>
          <a:xfrm>
            <a:off x="4574911" y="2290764"/>
            <a:ext cx="2009766" cy="791409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ENCARGADO DE PREVENCIÓN ES AUTÓNOMO E INDEPENDIENTE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111427F-936A-4052-BEE1-03B794B79E24}"/>
              </a:ext>
            </a:extLst>
          </p:cNvPr>
          <p:cNvSpPr/>
          <p:nvPr/>
        </p:nvSpPr>
        <p:spPr>
          <a:xfrm>
            <a:off x="251261" y="5050944"/>
            <a:ext cx="2090301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JEFE DIRECTO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F228ED-F5EF-4113-99B6-082DF0CD4394}"/>
              </a:ext>
            </a:extLst>
          </p:cNvPr>
          <p:cNvSpPr/>
          <p:nvPr/>
        </p:nvSpPr>
        <p:spPr>
          <a:xfrm>
            <a:off x="2481699" y="5050944"/>
            <a:ext cx="2090301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CORREO ELECTRÓNICO:</a:t>
            </a:r>
          </a:p>
          <a:p>
            <a:pPr algn="ctr"/>
            <a:r>
              <a:rPr lang="es-MX" sz="1200" b="1" u="sng" dirty="0">
                <a:solidFill>
                  <a:schemeClr val="accent1">
                    <a:lumMod val="75000"/>
                  </a:schemeClr>
                </a:solidFill>
              </a:rPr>
              <a:t>PREVENCION@GPRISMA.CL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CCF46F3-D8EE-4896-8400-B26F11D84D4F}"/>
              </a:ext>
            </a:extLst>
          </p:cNvPr>
          <p:cNvSpPr/>
          <p:nvPr/>
        </p:nvSpPr>
        <p:spPr>
          <a:xfrm>
            <a:off x="4625743" y="5050944"/>
            <a:ext cx="2090301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WEB:</a:t>
            </a:r>
          </a:p>
          <a:p>
            <a:pPr algn="ctr"/>
            <a:r>
              <a:rPr lang="es-MX" sz="1200" b="1" u="sng" dirty="0">
                <a:solidFill>
                  <a:schemeClr val="accent1">
                    <a:lumMod val="75000"/>
                  </a:schemeClr>
                </a:solidFill>
              </a:rPr>
              <a:t>WWW.REDVOISS.NET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35B4E12-E99E-4F89-969E-81EA2FE44C14}"/>
              </a:ext>
            </a:extLst>
          </p:cNvPr>
          <p:cNvSpPr/>
          <p:nvPr/>
        </p:nvSpPr>
        <p:spPr>
          <a:xfrm>
            <a:off x="200034" y="2990091"/>
            <a:ext cx="2009766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ANÓNIMO (OPCIONAL)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F953BCA-9F54-4FE3-B693-5DCF11D46138}"/>
              </a:ext>
            </a:extLst>
          </p:cNvPr>
          <p:cNvSpPr/>
          <p:nvPr/>
        </p:nvSpPr>
        <p:spPr>
          <a:xfrm>
            <a:off x="200034" y="3691384"/>
            <a:ext cx="2009766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PROCESO DE INVESTIGACIÓN FORMAL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5D9A0039-11F7-4227-B083-947B882DD1D6}"/>
              </a:ext>
            </a:extLst>
          </p:cNvPr>
          <p:cNvSpPr/>
          <p:nvPr/>
        </p:nvSpPr>
        <p:spPr>
          <a:xfrm>
            <a:off x="2388123" y="3353292"/>
            <a:ext cx="2009766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RESPETO A LOS DERECHOS DE LOS DENUNCIANTES Y DE LOS DENUNCIADOS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AE962F01-2803-4E09-96D3-AA18FD887E9A}"/>
              </a:ext>
            </a:extLst>
          </p:cNvPr>
          <p:cNvSpPr/>
          <p:nvPr/>
        </p:nvSpPr>
        <p:spPr>
          <a:xfrm>
            <a:off x="4573474" y="3169392"/>
            <a:ext cx="2009766" cy="791409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ANÁLISIS Y RESOLUCIÓN COLECTIVA, INDEPENDIENTE Y AUTÓNOMA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0AEC04D-9794-44A9-92DA-3D9EBE5E1564}"/>
              </a:ext>
            </a:extLst>
          </p:cNvPr>
          <p:cNvSpPr/>
          <p:nvPr/>
        </p:nvSpPr>
        <p:spPr>
          <a:xfrm>
            <a:off x="3615869" y="6041001"/>
            <a:ext cx="2090301" cy="5980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ENCARGADO DE PREVENCIÓN</a:t>
            </a:r>
            <a:endParaRPr lang="es-MX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E219ABB5-CA64-4653-88B6-023A570606FA}"/>
              </a:ext>
            </a:extLst>
          </p:cNvPr>
          <p:cNvCxnSpPr>
            <a:cxnSpLocks/>
            <a:endCxn id="36" idx="1"/>
          </p:cNvCxnSpPr>
          <p:nvPr/>
        </p:nvCxnSpPr>
        <p:spPr>
          <a:xfrm rot="16200000" flipH="1">
            <a:off x="3034040" y="5758191"/>
            <a:ext cx="691038" cy="4726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A0506EFF-EE15-4623-BF07-16F3C7815D36}"/>
              </a:ext>
            </a:extLst>
          </p:cNvPr>
          <p:cNvCxnSpPr>
            <a:endCxn id="36" idx="3"/>
          </p:cNvCxnSpPr>
          <p:nvPr/>
        </p:nvCxnSpPr>
        <p:spPr>
          <a:xfrm rot="5400000">
            <a:off x="5603191" y="5751960"/>
            <a:ext cx="691039" cy="48508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0BB2019A-D253-404D-8490-64172476DC04}"/>
              </a:ext>
            </a:extLst>
          </p:cNvPr>
          <p:cNvSpPr/>
          <p:nvPr/>
        </p:nvSpPr>
        <p:spPr>
          <a:xfrm>
            <a:off x="2385385" y="3996705"/>
            <a:ext cx="2009766" cy="598038"/>
          </a:xfrm>
          <a:prstGeom prst="roundRect">
            <a:avLst/>
          </a:prstGeom>
          <a:solidFill>
            <a:srgbClr val="DEF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PROHIBIÓN DE REPRESALIAS CONTRA DENUNCIANTES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5DB94CA-2921-4C94-BAA4-DD65B2133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044" y="4681353"/>
            <a:ext cx="20383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24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4" grpId="0" animBg="1"/>
    </p:bldLst>
  </p:timing>
</p:sld>
</file>

<file path=ppt/theme/theme1.xml><?xml version="1.0" encoding="utf-8"?>
<a:theme xmlns:a="http://schemas.openxmlformats.org/drawingml/2006/main" name="Redvo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RV2018_plantilla</Template>
  <TotalTime>1095</TotalTime>
  <Words>1249</Words>
  <Application>Microsoft Office PowerPoint</Application>
  <PresentationFormat>Presentación en pantalla (4:3)</PresentationFormat>
  <Paragraphs>198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Myriad Pro Semibold</vt:lpstr>
      <vt:lpstr>Redvoiss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  <vt:lpstr>GRACIAS</vt:lpstr>
    </vt:vector>
  </TitlesOfParts>
  <Company>Simple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Villarroel</dc:creator>
  <cp:lastModifiedBy>Alex González Sersen</cp:lastModifiedBy>
  <cp:revision>44</cp:revision>
  <dcterms:created xsi:type="dcterms:W3CDTF">2018-08-10T15:44:17Z</dcterms:created>
  <dcterms:modified xsi:type="dcterms:W3CDTF">2020-08-10T22:03:42Z</dcterms:modified>
</cp:coreProperties>
</file>